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3"/>
  </p:notesMasterIdLst>
  <p:handoutMasterIdLst>
    <p:handoutMasterId r:id="rId44"/>
  </p:handout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1317" r:id="rId41"/>
    <p:sldId id="259" r:id="rId4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9215" initials="z" lastIdx="1" clrIdx="0">
    <p:extLst>
      <p:ext uri="{19B8F6BF-5375-455C-9EA6-DF929625EA0E}">
        <p15:presenceInfo xmlns:p15="http://schemas.microsoft.com/office/powerpoint/2012/main" userId="z9215"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00"/>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000" autoAdjust="0"/>
    <p:restoredTop sz="92000" autoAdjust="0"/>
  </p:normalViewPr>
  <p:slideViewPr>
    <p:cSldViewPr snapToGrid="0">
      <p:cViewPr varScale="1">
        <p:scale>
          <a:sx n="72" d="100"/>
          <a:sy n="72" d="100"/>
        </p:scale>
        <p:origin x="255" y="4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commentAuthors" Target="commentAuthor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2021/8/21</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001392613"/>
      </p:ext>
    </p:extLst>
  </p:cSld>
  <p:clrMap bg1="lt1" tx1="dk1" bg2="lt2" tx2="dk2" accent1="accent1" accent2="accent2" accent3="accent3" accent4="accent4" accent5="accent5" accent6="accent6" hlink="hlink" folHlink="folHlink"/>
</p:handoutMaster>
</file>

<file path=ppt/media/image1.png>
</file>

<file path=ppt/media/image114.png>
</file>

<file path=ppt/media/image115.png>
</file>

<file path=ppt/media/image116.png>
</file>

<file path=ppt/media/image12.png>
</file>

<file path=ppt/media/image13.png>
</file>

<file path=ppt/media/image133.png>
</file>

<file path=ppt/media/image2.png>
</file>

<file path=ppt/media/image3.png>
</file>

<file path=ppt/media/image43.png>
</file>

<file path=ppt/media/image82.png>
</file>

<file path=ppt/media/image8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3CE73-D578-4015-BF82-0F1E2A2C7430}" type="datetimeFigureOut">
              <a:rPr lang="zh-CN" altLang="en-US" smtClean="0"/>
              <a:t>2021/8/21</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C5440-134F-456E-AABC-381EC5842D59}" type="slidenum">
              <a:rPr lang="zh-CN" altLang="en-US" smtClean="0"/>
              <a:t>‹#›</a:t>
            </a:fld>
            <a:endParaRPr lang="zh-CN" altLang="en-US"/>
          </a:p>
        </p:txBody>
      </p:sp>
    </p:spTree>
    <p:extLst>
      <p:ext uri="{BB962C8B-B14F-4D97-AF65-F5344CB8AC3E}">
        <p14:creationId xmlns:p14="http://schemas.microsoft.com/office/powerpoint/2010/main" val="2855853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F3C5440-134F-456E-AABC-381EC5842D59}" type="slidenum">
              <a:rPr lang="zh-CN" altLang="en-US" smtClean="0"/>
              <a:t>25</a:t>
            </a:fld>
            <a:endParaRPr lang="zh-CN" altLang="en-US"/>
          </a:p>
        </p:txBody>
      </p:sp>
    </p:spTree>
    <p:extLst>
      <p:ext uri="{BB962C8B-B14F-4D97-AF65-F5344CB8AC3E}">
        <p14:creationId xmlns:p14="http://schemas.microsoft.com/office/powerpoint/2010/main" val="147988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p:cNvSpPr>
            <a:spLocks noChangeArrowheads="1"/>
          </p:cNvSpPr>
          <p:nvPr userDrawn="1"/>
        </p:nvSpPr>
        <p:spPr bwMode="auto">
          <a:xfrm>
            <a:off x="914400" y="3167064"/>
            <a:ext cx="10363200" cy="109537"/>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5" name="Line 11"/>
          <p:cNvSpPr>
            <a:spLocks noChangeShapeType="1"/>
          </p:cNvSpPr>
          <p:nvPr userDrawn="1"/>
        </p:nvSpPr>
        <p:spPr bwMode="auto">
          <a:xfrm>
            <a:off x="5857102" y="6705600"/>
            <a:ext cx="6334898" cy="0"/>
          </a:xfrm>
          <a:prstGeom prst="line">
            <a:avLst/>
          </a:prstGeom>
          <a:noFill/>
          <a:ln w="34925">
            <a:solidFill>
              <a:srgbClr val="CC3300"/>
            </a:solidFill>
            <a:round/>
          </a:ln>
          <a:effectLst/>
        </p:spPr>
        <p:txBody>
          <a:bodyPr/>
          <a:lstStyle/>
          <a:p>
            <a:pPr>
              <a:defRPr/>
            </a:pPr>
            <a:endParaRPr lang="zh-CN" altLang="en-US" sz="1800"/>
          </a:p>
        </p:txBody>
      </p:sp>
      <p:sp>
        <p:nvSpPr>
          <p:cNvPr id="6" name="Line 14"/>
          <p:cNvSpPr>
            <a:spLocks noChangeShapeType="1"/>
          </p:cNvSpPr>
          <p:nvPr userDrawn="1"/>
        </p:nvSpPr>
        <p:spPr bwMode="auto">
          <a:xfrm>
            <a:off x="-1" y="6705600"/>
            <a:ext cx="5857103" cy="0"/>
          </a:xfrm>
          <a:prstGeom prst="line">
            <a:avLst/>
          </a:prstGeom>
          <a:noFill/>
          <a:ln w="34925">
            <a:solidFill>
              <a:srgbClr val="CC3300"/>
            </a:solidFill>
            <a:round/>
          </a:ln>
          <a:effectLst/>
        </p:spPr>
        <p:txBody>
          <a:bodyPr/>
          <a:lstStyle/>
          <a:p>
            <a:pPr>
              <a:defRPr/>
            </a:pPr>
            <a:endParaRPr lang="zh-CN" altLang="en-US" sz="1800"/>
          </a:p>
        </p:txBody>
      </p:sp>
      <p:sp>
        <p:nvSpPr>
          <p:cNvPr id="8194" name="Rectangle 2"/>
          <p:cNvSpPr>
            <a:spLocks noGrp="1" noChangeArrowheads="1"/>
          </p:cNvSpPr>
          <p:nvPr>
            <p:ph type="ctrTitle"/>
          </p:nvPr>
        </p:nvSpPr>
        <p:spPr>
          <a:xfrm>
            <a:off x="914400" y="1751578"/>
            <a:ext cx="10363200" cy="899980"/>
          </a:xfrm>
          <a:prstGeom prst="rect">
            <a:avLst/>
          </a:prstGeom>
        </p:spPr>
        <p:txBody>
          <a:bodyPr/>
          <a:lstStyle>
            <a:lvl1pPr>
              <a:defRPr sz="4000"/>
            </a:lvl1pPr>
          </a:lstStyle>
          <a:p>
            <a:r>
              <a:rPr lang="zh-CN" altLang="en-US"/>
              <a:t>单击此处编辑母版标题样式</a:t>
            </a:r>
            <a:endParaRPr lang="zh-CN" altLang="en-US" dirty="0"/>
          </a:p>
        </p:txBody>
      </p:sp>
      <p:sp>
        <p:nvSpPr>
          <p:cNvPr id="8195" name="Rectangle 3"/>
          <p:cNvSpPr>
            <a:spLocks noGrp="1" noChangeArrowheads="1"/>
          </p:cNvSpPr>
          <p:nvPr>
            <p:ph type="subTitle" idx="1"/>
          </p:nvPr>
        </p:nvSpPr>
        <p:spPr>
          <a:xfrm>
            <a:off x="1930400" y="3929448"/>
            <a:ext cx="9347200" cy="1248033"/>
          </a:xfrm>
          <a:prstGeom prst="rect">
            <a:avLst/>
          </a:prstGeom>
        </p:spPr>
        <p:txBody>
          <a:bodyPr/>
          <a:lstStyle>
            <a:lvl1pPr marL="0" indent="0" algn="ctr">
              <a:buFont typeface="Wingdings" panose="05000000000000000000" pitchFamily="2" charset="2"/>
              <a:buNone/>
              <a:defRPr sz="2800">
                <a:latin typeface="Arial" panose="020B0604020202020204" pitchFamily="34" charset="0"/>
                <a:cs typeface="Arial" panose="020B0604020202020204" pitchFamily="34" charset="0"/>
              </a:defRPr>
            </a:lvl1pPr>
          </a:lstStyle>
          <a:p>
            <a:r>
              <a:rPr lang="zh-CN" altLang="en-US"/>
              <a:t>单击此处编辑母版副标题样式</a:t>
            </a:r>
            <a:endParaRPr lang="zh-CN" altLang="en-US" dirty="0"/>
          </a:p>
        </p:txBody>
      </p:sp>
      <p:sp>
        <p:nvSpPr>
          <p:cNvPr id="8" name="Rectangle 4"/>
          <p:cNvSpPr>
            <a:spLocks noGrp="1" noChangeArrowheads="1"/>
          </p:cNvSpPr>
          <p:nvPr>
            <p:ph type="dt" sz="half" idx="10"/>
          </p:nvPr>
        </p:nvSpPr>
        <p:spPr>
          <a:xfrm>
            <a:off x="914400" y="6248400"/>
            <a:ext cx="2540000" cy="457200"/>
          </a:xfrm>
        </p:spPr>
        <p:txBody>
          <a:bodyPr lIns="91440" tIns="45720" rIns="91440" bIns="45720"/>
          <a:lstStyle>
            <a:lvl1pPr>
              <a:defRPr>
                <a:solidFill>
                  <a:schemeClr val="tx1"/>
                </a:solidFill>
              </a:defRPr>
            </a:lvl1pPr>
          </a:lstStyle>
          <a:p>
            <a:pPr>
              <a:defRPr/>
            </a:pPr>
            <a:fld id="{4B5EC891-C588-48A9-9809-20BDC72C834A}" type="datetime1">
              <a:rPr lang="zh-CN" altLang="en-US"/>
              <a:t>2021/8/21</a:t>
            </a:fld>
            <a:endParaRPr lang="en-US" altLang="zh-CN"/>
          </a:p>
        </p:txBody>
      </p:sp>
      <p:sp>
        <p:nvSpPr>
          <p:cNvPr id="10" name="Rectangle 6"/>
          <p:cNvSpPr>
            <a:spLocks noGrp="1" noChangeArrowheads="1"/>
          </p:cNvSpPr>
          <p:nvPr>
            <p:ph type="sldNum" sz="quarter" idx="12"/>
          </p:nvPr>
        </p:nvSpPr>
        <p:spPr>
          <a:xfrm>
            <a:off x="8737600" y="6248400"/>
            <a:ext cx="2540000" cy="457200"/>
          </a:xfrm>
        </p:spPr>
        <p:txBody>
          <a:bodyPr lIns="91440" tIns="45720" rIns="91440" bIns="45720"/>
          <a:lstStyle>
            <a:lvl1pPr>
              <a:defRPr>
                <a:solidFill>
                  <a:schemeClr val="tx1"/>
                </a:solidFill>
              </a:defRPr>
            </a:lvl1pPr>
          </a:lstStyle>
          <a:p>
            <a:fld id="{03B1E796-71BE-495F-9F47-415CAACE480D}" type="slidenum">
              <a:rPr lang="en-US" altLang="zh-CN"/>
              <a:t>‹#›</a:t>
            </a:fld>
            <a:endParaRPr lang="en-US" altLang="zh-CN"/>
          </a:p>
        </p:txBody>
      </p:sp>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87556" y="6000909"/>
            <a:ext cx="2139092" cy="67997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755651" y="1219200"/>
            <a:ext cx="10668000" cy="48006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A7BA4DB3-631B-49FE-8229-1964CE768A64}" type="datetime1">
              <a:rPr lang="zh-CN" altLang="en-US"/>
              <a:t>2021/8/21</a:t>
            </a:fld>
            <a:endParaRPr lang="en-US" altLang="zh-CN"/>
          </a:p>
        </p:txBody>
      </p:sp>
      <p:sp>
        <p:nvSpPr>
          <p:cNvPr id="6" name="Rectangle 8"/>
          <p:cNvSpPr>
            <a:spLocks noGrp="1" noChangeArrowheads="1"/>
          </p:cNvSpPr>
          <p:nvPr>
            <p:ph type="sldNum" sz="quarter" idx="12"/>
          </p:nvPr>
        </p:nvSpPr>
        <p:spPr/>
        <p:txBody>
          <a:bodyPr/>
          <a:lstStyle>
            <a:lvl1pPr>
              <a:defRPr/>
            </a:lvl1pPr>
          </a:lstStyle>
          <a:p>
            <a:fld id="{1F11E260-42A6-4C75-B080-E2A1853B5C92}"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65118" y="304800"/>
            <a:ext cx="2669116" cy="571500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1" y="304800"/>
            <a:ext cx="7806267" cy="57150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BF6D614A-A430-4242-BC59-F98E938320BE}" type="datetime1">
              <a:rPr lang="zh-CN" altLang="en-US"/>
              <a:t>2021/8/21</a:t>
            </a:fld>
            <a:endParaRPr lang="en-US" altLang="zh-CN"/>
          </a:p>
        </p:txBody>
      </p:sp>
      <p:sp>
        <p:nvSpPr>
          <p:cNvPr id="6" name="Rectangle 8"/>
          <p:cNvSpPr>
            <a:spLocks noGrp="1" noChangeArrowheads="1"/>
          </p:cNvSpPr>
          <p:nvPr>
            <p:ph type="sldNum" sz="quarter" idx="12"/>
          </p:nvPr>
        </p:nvSpPr>
        <p:spPr/>
        <p:txBody>
          <a:bodyPr/>
          <a:lstStyle>
            <a:lvl1pPr>
              <a:defRPr/>
            </a:lvl1pPr>
          </a:lstStyle>
          <a:p>
            <a:fld id="{0D7DF5C1-34B2-449A-86B3-B27808BD36AB}"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2BB01A15-FC55-4777-8BAB-6AEF3956518A}" type="datetime1">
              <a:rPr lang="zh-CN" altLang="en-US"/>
              <a:t>2021/8/21</a:t>
            </a:fld>
            <a:endParaRPr lang="en-US" altLang="zh-CN"/>
          </a:p>
        </p:txBody>
      </p:sp>
      <p:sp>
        <p:nvSpPr>
          <p:cNvPr id="6" name="Rectangle 7"/>
          <p:cNvSpPr>
            <a:spLocks noGrp="1" noChangeArrowheads="1"/>
          </p:cNvSpPr>
          <p:nvPr>
            <p:ph type="ftr" sz="quarter" idx="11"/>
          </p:nvPr>
        </p:nvSpPr>
        <p:spPr>
          <a:xfrm>
            <a:off x="3325284" y="6470650"/>
            <a:ext cx="5399616" cy="304800"/>
          </a:xfrm>
          <a:prstGeom prst="rect">
            <a:avLst/>
          </a:prstGeom>
        </p:spPr>
        <p:txBody>
          <a:bodyPr/>
          <a:lstStyle>
            <a:lvl1pPr>
              <a:defRPr/>
            </a:lvl1pPr>
          </a:lstStyle>
          <a:p>
            <a:pPr>
              <a:defRPr/>
            </a:pPr>
            <a:r>
              <a:rPr lang="en-US" altLang="zh-CN"/>
              <a:t>SIGNAL ANALYSIS AND PROCESSING</a:t>
            </a:r>
          </a:p>
        </p:txBody>
      </p:sp>
      <p:sp>
        <p:nvSpPr>
          <p:cNvPr id="7" name="Rectangle 8"/>
          <p:cNvSpPr>
            <a:spLocks noGrp="1" noChangeArrowheads="1"/>
          </p:cNvSpPr>
          <p:nvPr>
            <p:ph type="sldNum" sz="quarter" idx="12"/>
          </p:nvPr>
        </p:nvSpPr>
        <p:spPr/>
        <p:txBody>
          <a:bodyPr/>
          <a:lstStyle>
            <a:lvl1pPr>
              <a:defRPr/>
            </a:lvl1pPr>
          </a:lstStyle>
          <a:p>
            <a:fld id="{0B61DEBF-5384-498E-A8A8-3C8FE3B40709}" type="slidenum">
              <a:rPr lang="en-US" altLang="zh-CN"/>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6"/>
          <p:cNvSpPr>
            <a:spLocks noGrp="1" noChangeArrowheads="1"/>
          </p:cNvSpPr>
          <p:nvPr>
            <p:ph type="dt" sz="half" idx="10"/>
          </p:nvPr>
        </p:nvSpPr>
        <p:spPr/>
        <p:txBody>
          <a:bodyPr/>
          <a:lstStyle>
            <a:lvl1pPr>
              <a:defRPr/>
            </a:lvl1pPr>
          </a:lstStyle>
          <a:p>
            <a:pPr>
              <a:defRPr/>
            </a:pPr>
            <a:fld id="{F00835FB-E2B9-4A21-8474-C8CF32BAACC3}" type="datetime1">
              <a:rPr lang="zh-CN" altLang="en-US"/>
              <a:t>2021/8/21</a:t>
            </a:fld>
            <a:endParaRPr lang="en-US" altLang="zh-CN"/>
          </a:p>
        </p:txBody>
      </p:sp>
      <p:sp>
        <p:nvSpPr>
          <p:cNvPr id="8" name="Rectangle 8"/>
          <p:cNvSpPr>
            <a:spLocks noGrp="1" noChangeArrowheads="1"/>
          </p:cNvSpPr>
          <p:nvPr>
            <p:ph type="sldNum" sz="quarter" idx="12"/>
          </p:nvPr>
        </p:nvSpPr>
        <p:spPr/>
        <p:txBody>
          <a:bodyPr/>
          <a:lstStyle>
            <a:lvl1pPr>
              <a:defRPr/>
            </a:lvl1pPr>
          </a:lstStyle>
          <a:p>
            <a:fld id="{088C074B-3167-4FD7-B824-BF6B1BE358E9}" type="slidenum">
              <a:rPr lang="en-US" altLang="zh-CN"/>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quarter" idx="1"/>
          </p:nvPr>
        </p:nvSpPr>
        <p:spPr>
          <a:xfrm>
            <a:off x="7556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7556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AA59263C-BD72-482C-8D78-95CADB537257}" type="datetime1">
              <a:rPr lang="zh-CN" altLang="en-US"/>
              <a:t>2021/8/21</a:t>
            </a:fld>
            <a:endParaRPr lang="en-US" altLang="zh-CN"/>
          </a:p>
        </p:txBody>
      </p:sp>
      <p:sp>
        <p:nvSpPr>
          <p:cNvPr id="9" name="Rectangle 8"/>
          <p:cNvSpPr>
            <a:spLocks noGrp="1" noChangeArrowheads="1"/>
          </p:cNvSpPr>
          <p:nvPr>
            <p:ph type="sldNum" sz="quarter" idx="12"/>
          </p:nvPr>
        </p:nvSpPr>
        <p:spPr/>
        <p:txBody>
          <a:bodyPr/>
          <a:lstStyle>
            <a:lvl1pPr>
              <a:defRPr/>
            </a:lvl1pPr>
          </a:lstStyle>
          <a:p>
            <a:fld id="{A2949D3C-04B6-4ACB-830E-2A5DBD02EE0B}" type="slidenum">
              <a:rPr lang="en-US" altLang="zh-CN"/>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929FE-6AC2-8840-BAEC-98877422E83C}" type="datetimeFigureOut">
              <a:rPr lang="en-US" smtClean="0"/>
              <a:t>8/21/2021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C9D2F-BA23-6143-87AA-ED5B01CBD859}" type="slidenum">
              <a:rPr lang="en-US" smtClean="0"/>
              <a:t>‹#›</a:t>
            </a:fld>
            <a:endParaRPr lang="en-US"/>
          </a:p>
        </p:txBody>
      </p:sp>
    </p:spTree>
    <p:extLst>
      <p:ext uri="{BB962C8B-B14F-4D97-AF65-F5344CB8AC3E}">
        <p14:creationId xmlns:p14="http://schemas.microsoft.com/office/powerpoint/2010/main" val="3049034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xfrm>
            <a:off x="630767" y="6553201"/>
            <a:ext cx="2641600" cy="238125"/>
          </a:xfrm>
        </p:spPr>
        <p:txBody>
          <a:bodyPr/>
          <a:lstStyle>
            <a:lvl1pPr>
              <a:defRPr/>
            </a:lvl1pPr>
          </a:lstStyle>
          <a:p>
            <a:pPr>
              <a:defRPr/>
            </a:pPr>
            <a:fld id="{475F2974-A565-48EB-BE06-0BED6BD5DC9C}" type="datetime1">
              <a:rPr lang="zh-CN" altLang="en-US"/>
              <a:t>2021/8/21</a:t>
            </a:fld>
            <a:endParaRPr lang="en-US" altLang="zh-CN" dirty="0"/>
          </a:p>
        </p:txBody>
      </p:sp>
      <p:sp>
        <p:nvSpPr>
          <p:cNvPr id="3" name="Rectangle 8"/>
          <p:cNvSpPr>
            <a:spLocks noGrp="1" noChangeArrowheads="1"/>
          </p:cNvSpPr>
          <p:nvPr>
            <p:ph type="sldNum" sz="quarter" idx="11"/>
          </p:nvPr>
        </p:nvSpPr>
        <p:spPr/>
        <p:txBody>
          <a:bodyPr/>
          <a:lstStyle>
            <a:lvl1pPr>
              <a:defRPr/>
            </a:lvl1pPr>
          </a:lstStyle>
          <a:p>
            <a:fld id="{8A43780D-5C61-47C7-84FD-DBDC025933FC}"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p:txBody>
          <a:bodyPr/>
          <a:lstStyle>
            <a:lvl1pPr>
              <a:defRPr/>
            </a:lvl1pPr>
          </a:lstStyle>
          <a:p>
            <a:pPr>
              <a:defRPr/>
            </a:pPr>
            <a:fld id="{9B221B53-B291-46CE-877E-FAA38E6ADDA6}" type="datetime1">
              <a:rPr lang="zh-CN" altLang="en-US"/>
              <a:t>2021/8/21</a:t>
            </a:fld>
            <a:endParaRPr lang="en-US" altLang="zh-CN"/>
          </a:p>
        </p:txBody>
      </p:sp>
      <p:sp>
        <p:nvSpPr>
          <p:cNvPr id="6" name="Rectangle 8"/>
          <p:cNvSpPr>
            <a:spLocks noGrp="1" noChangeArrowheads="1"/>
          </p:cNvSpPr>
          <p:nvPr>
            <p:ph type="sldNum" sz="quarter" idx="12"/>
          </p:nvPr>
        </p:nvSpPr>
        <p:spPr/>
        <p:txBody>
          <a:bodyPr/>
          <a:lstStyle>
            <a:lvl1pPr>
              <a:defRPr/>
            </a:lvl1pPr>
          </a:lstStyle>
          <a:p>
            <a:fld id="{25BC82A5-DEC4-45F1-BF74-2438303C9B44}"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7556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9A989423-4571-428E-9D57-3E386FFA017D}" type="datetime1">
              <a:rPr lang="zh-CN" altLang="en-US"/>
              <a:t>2021/8/21</a:t>
            </a:fld>
            <a:endParaRPr lang="en-US" altLang="zh-CN"/>
          </a:p>
        </p:txBody>
      </p:sp>
      <p:sp>
        <p:nvSpPr>
          <p:cNvPr id="7" name="Rectangle 8"/>
          <p:cNvSpPr>
            <a:spLocks noGrp="1" noChangeArrowheads="1"/>
          </p:cNvSpPr>
          <p:nvPr>
            <p:ph type="sldNum" sz="quarter" idx="12"/>
          </p:nvPr>
        </p:nvSpPr>
        <p:spPr/>
        <p:txBody>
          <a:bodyPr/>
          <a:lstStyle>
            <a:lvl1pPr>
              <a:defRPr/>
            </a:lvl1pPr>
          </a:lstStyle>
          <a:p>
            <a:fld id="{F3A550D2-4B67-4914-BF83-63D9BCCFF0B9}"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3E32E941-4A46-4A72-917D-2159BC3588D0}" type="datetime1">
              <a:rPr lang="zh-CN" altLang="en-US"/>
              <a:t>2021/8/21</a:t>
            </a:fld>
            <a:endParaRPr lang="en-US" altLang="zh-CN"/>
          </a:p>
        </p:txBody>
      </p:sp>
      <p:sp>
        <p:nvSpPr>
          <p:cNvPr id="9" name="Rectangle 8"/>
          <p:cNvSpPr>
            <a:spLocks noGrp="1" noChangeArrowheads="1"/>
          </p:cNvSpPr>
          <p:nvPr>
            <p:ph type="sldNum" sz="quarter" idx="12"/>
          </p:nvPr>
        </p:nvSpPr>
        <p:spPr/>
        <p:txBody>
          <a:bodyPr/>
          <a:lstStyle>
            <a:lvl1pPr>
              <a:defRPr/>
            </a:lvl1pPr>
          </a:lstStyle>
          <a:p>
            <a:fld id="{AE67DE06-A8FC-4A02-B0B1-3E39E2702511}"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Rectangle 6"/>
          <p:cNvSpPr>
            <a:spLocks noGrp="1" noChangeArrowheads="1"/>
          </p:cNvSpPr>
          <p:nvPr>
            <p:ph type="dt" sz="half" idx="10"/>
          </p:nvPr>
        </p:nvSpPr>
        <p:spPr/>
        <p:txBody>
          <a:bodyPr/>
          <a:lstStyle>
            <a:lvl1pPr>
              <a:defRPr/>
            </a:lvl1pPr>
          </a:lstStyle>
          <a:p>
            <a:pPr>
              <a:defRPr/>
            </a:pPr>
            <a:fld id="{BFEE6F7D-3919-4651-8CA4-7B751C71BA14}" type="datetime1">
              <a:rPr lang="zh-CN" altLang="en-US"/>
              <a:t>2021/8/21</a:t>
            </a:fld>
            <a:endParaRPr lang="en-US" altLang="zh-CN"/>
          </a:p>
        </p:txBody>
      </p:sp>
      <p:sp>
        <p:nvSpPr>
          <p:cNvPr id="5" name="Rectangle 8"/>
          <p:cNvSpPr>
            <a:spLocks noGrp="1" noChangeArrowheads="1"/>
          </p:cNvSpPr>
          <p:nvPr>
            <p:ph type="sldNum" sz="quarter" idx="12"/>
          </p:nvPr>
        </p:nvSpPr>
        <p:spPr/>
        <p:txBody>
          <a:bodyPr/>
          <a:lstStyle>
            <a:lvl1pPr>
              <a:defRPr/>
            </a:lvl1pPr>
          </a:lstStyle>
          <a:p>
            <a:fld id="{E9737B81-CC8F-4512-9E0D-D70CBE9F7B1F}"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p:txBody>
          <a:bodyPr/>
          <a:lstStyle>
            <a:lvl1pPr>
              <a:defRPr/>
            </a:lvl1pPr>
          </a:lstStyle>
          <a:p>
            <a:pPr>
              <a:defRPr/>
            </a:pPr>
            <a:fld id="{D1D84859-B760-4F0E-8732-51E216755E22}" type="datetime1">
              <a:rPr lang="zh-CN" altLang="en-US"/>
              <a:t>2021/8/21</a:t>
            </a:fld>
            <a:endParaRPr lang="en-US" altLang="zh-CN"/>
          </a:p>
        </p:txBody>
      </p:sp>
      <p:sp>
        <p:nvSpPr>
          <p:cNvPr id="4" name="Rectangle 8"/>
          <p:cNvSpPr>
            <a:spLocks noGrp="1" noChangeArrowheads="1"/>
          </p:cNvSpPr>
          <p:nvPr>
            <p:ph type="sldNum" sz="quarter" idx="12"/>
          </p:nvPr>
        </p:nvSpPr>
        <p:spPr/>
        <p:txBody>
          <a:bodyPr/>
          <a:lstStyle>
            <a:lvl1pPr>
              <a:defRPr/>
            </a:lvl1pPr>
          </a:lstStyle>
          <a:p>
            <a:fld id="{AE7C6688-C16E-448C-921C-67D4AB6EFAE9}"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a:prstGeom prst="rect">
            <a:avLst/>
          </a:prstGeo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B4978F59-7BED-4A97-80A4-85D24B87C6E9}" type="datetime1">
              <a:rPr lang="zh-CN" altLang="en-US"/>
              <a:t>2021/8/21</a:t>
            </a:fld>
            <a:endParaRPr lang="en-US" altLang="zh-CN"/>
          </a:p>
        </p:txBody>
      </p:sp>
      <p:sp>
        <p:nvSpPr>
          <p:cNvPr id="7" name="Rectangle 8"/>
          <p:cNvSpPr>
            <a:spLocks noGrp="1" noChangeArrowheads="1"/>
          </p:cNvSpPr>
          <p:nvPr>
            <p:ph type="sldNum" sz="quarter" idx="12"/>
          </p:nvPr>
        </p:nvSpPr>
        <p:spPr/>
        <p:txBody>
          <a:bodyPr/>
          <a:lstStyle>
            <a:lvl1pPr>
              <a:defRPr/>
            </a:lvl1pPr>
          </a:lstStyle>
          <a:p>
            <a:fld id="{50A26652-EACA-4A1A-99D9-0DEB85CE75BF}"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AD512F44-2064-45D4-8A26-9A2D7B999F44}" type="datetime1">
              <a:rPr lang="zh-CN" altLang="en-US"/>
              <a:t>2021/8/21</a:t>
            </a:fld>
            <a:endParaRPr lang="en-US" altLang="zh-CN"/>
          </a:p>
        </p:txBody>
      </p:sp>
      <p:sp>
        <p:nvSpPr>
          <p:cNvPr id="7" name="Rectangle 8"/>
          <p:cNvSpPr>
            <a:spLocks noGrp="1" noChangeArrowheads="1"/>
          </p:cNvSpPr>
          <p:nvPr>
            <p:ph type="sldNum" sz="quarter" idx="12"/>
          </p:nvPr>
        </p:nvSpPr>
        <p:spPr/>
        <p:txBody>
          <a:bodyPr/>
          <a:lstStyle>
            <a:lvl1pPr>
              <a:defRPr/>
            </a:lvl1pPr>
          </a:lstStyle>
          <a:p>
            <a:fld id="{62457EE5-2A63-491A-894B-D540F7D9596C}"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矩形 15"/>
          <p:cNvSpPr/>
          <p:nvPr userDrawn="1"/>
        </p:nvSpPr>
        <p:spPr bwMode="auto">
          <a:xfrm>
            <a:off x="-14817" y="6530975"/>
            <a:ext cx="12206817" cy="249238"/>
          </a:xfrm>
          <a:prstGeom prst="rect">
            <a:avLst/>
          </a:prstGeom>
          <a:solidFill>
            <a:srgbClr val="CC3300"/>
          </a:solidFill>
          <a:ln w="9525" cap="flat" cmpd="sng" algn="ctr">
            <a:solidFill>
              <a:srgbClr val="FF9900"/>
            </a:solidFill>
            <a:prstDash val="solid"/>
            <a:round/>
            <a:headEnd type="none" w="med" len="med"/>
            <a:tailEnd type="triangle" w="med" len="med"/>
          </a:ln>
          <a:effectLst/>
        </p:spPr>
        <p:txBody>
          <a:bodyPr/>
          <a:lstStyle/>
          <a:p>
            <a:pPr>
              <a:defRPr/>
            </a:pPr>
            <a:endParaRPr lang="zh-CN" altLang="en-US" sz="1800" dirty="0"/>
          </a:p>
        </p:txBody>
      </p:sp>
      <p:sp>
        <p:nvSpPr>
          <p:cNvPr id="7172" name="AutoShape 4"/>
          <p:cNvSpPr>
            <a:spLocks noChangeArrowheads="1"/>
          </p:cNvSpPr>
          <p:nvPr/>
        </p:nvSpPr>
        <p:spPr bwMode="auto">
          <a:xfrm>
            <a:off x="431800" y="914401"/>
            <a:ext cx="11760200" cy="66675"/>
          </a:xfrm>
          <a:custGeom>
            <a:avLst/>
            <a:gdLst>
              <a:gd name="G0" fmla="+- 585 0 0"/>
            </a:gdLst>
            <a:ahLst/>
            <a:cxnLst>
              <a:cxn ang="0">
                <a:pos x="0" y="0"/>
              </a:cxn>
              <a:cxn ang="0">
                <a:pos x="585" y="0"/>
              </a:cxn>
              <a:cxn ang="0">
                <a:pos x="585" y="1000"/>
              </a:cxn>
              <a:cxn ang="0">
                <a:pos x="0" y="1000"/>
              </a:cxn>
              <a:cxn ang="0">
                <a:pos x="0" y="0"/>
              </a:cxn>
              <a:cxn ang="0">
                <a:pos x="1000" y="0"/>
              </a:cxn>
            </a:cxnLst>
            <a:rect l="0" t="0" r="r" b="b"/>
            <a:pathLst>
              <a:path w="1000" h="1000" stroke="0">
                <a:moveTo>
                  <a:pt x="0" y="0"/>
                </a:moveTo>
                <a:lnTo>
                  <a:pt x="585" y="0"/>
                </a:lnTo>
                <a:lnTo>
                  <a:pt x="585"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7174" name="Rectangle 6"/>
          <p:cNvSpPr>
            <a:spLocks noGrp="1" noChangeArrowheads="1"/>
          </p:cNvSpPr>
          <p:nvPr>
            <p:ph type="dt" sz="half" idx="2"/>
          </p:nvPr>
        </p:nvSpPr>
        <p:spPr bwMode="auto">
          <a:xfrm>
            <a:off x="584200" y="6553201"/>
            <a:ext cx="2641600" cy="238125"/>
          </a:xfrm>
          <a:prstGeom prst="rect">
            <a:avLst/>
          </a:prstGeom>
          <a:noFill/>
          <a:ln w="9525">
            <a:noFill/>
            <a:miter lim="800000"/>
          </a:ln>
          <a:effectLst/>
        </p:spPr>
        <p:txBody>
          <a:bodyPr vert="horz" wrap="square" lIns="0" tIns="0" rIns="0" bIns="0" numCol="1" anchor="t" anchorCtr="0" compatLnSpc="1"/>
          <a:lstStyle>
            <a:lvl1pPr algn="l">
              <a:defRPr sz="1200" b="0">
                <a:solidFill>
                  <a:schemeClr val="bg1"/>
                </a:solidFill>
                <a:ea typeface="+mn-ea"/>
              </a:defRPr>
            </a:lvl1pPr>
          </a:lstStyle>
          <a:p>
            <a:pPr>
              <a:defRPr/>
            </a:pPr>
            <a:fld id="{EEBE79F2-9FE6-4B99-A8D9-05ADE8088E5F}" type="datetime1">
              <a:rPr lang="zh-CN" altLang="en-US"/>
              <a:t>2021/8/21</a:t>
            </a:fld>
            <a:endParaRPr lang="en-US" altLang="zh-CN" dirty="0"/>
          </a:p>
        </p:txBody>
      </p:sp>
      <p:sp>
        <p:nvSpPr>
          <p:cNvPr id="7176" name="Rectangle 8"/>
          <p:cNvSpPr>
            <a:spLocks noGrp="1" noChangeArrowheads="1"/>
          </p:cNvSpPr>
          <p:nvPr>
            <p:ph type="sldNum" sz="quarter" idx="4"/>
          </p:nvPr>
        </p:nvSpPr>
        <p:spPr bwMode="auto">
          <a:xfrm>
            <a:off x="9179984" y="6553200"/>
            <a:ext cx="2641600" cy="228600"/>
          </a:xfrm>
          <a:prstGeom prst="rect">
            <a:avLst/>
          </a:prstGeom>
          <a:noFill/>
          <a:ln w="9525">
            <a:noFill/>
            <a:miter lim="800000"/>
          </a:ln>
          <a:effectLst/>
        </p:spPr>
        <p:txBody>
          <a:bodyPr vert="horz" wrap="square" lIns="0" tIns="0" rIns="0" bIns="0" numCol="1" anchor="t" anchorCtr="0" compatLnSpc="1"/>
          <a:lstStyle>
            <a:lvl1pPr algn="r">
              <a:defRPr sz="1200" b="0">
                <a:solidFill>
                  <a:schemeClr val="bg1"/>
                </a:solidFill>
                <a:ea typeface="宋体" panose="02010600030101010101" pitchFamily="2" charset="-122"/>
              </a:defRPr>
            </a:lvl1pPr>
          </a:lstStyle>
          <a:p>
            <a:fld id="{9F5261D9-34D4-4683-874B-4B49ADB77494}" type="slidenum">
              <a:rPr lang="en-US" altLang="zh-CN"/>
              <a:t>‹#›</a:t>
            </a:fld>
            <a:endParaRPr lang="en-US" altLang="zh-CN"/>
          </a:p>
        </p:txBody>
      </p:sp>
      <p:sp>
        <p:nvSpPr>
          <p:cNvPr id="17" name="TextBox 16"/>
          <p:cNvSpPr txBox="1"/>
          <p:nvPr userDrawn="1"/>
        </p:nvSpPr>
        <p:spPr>
          <a:xfrm>
            <a:off x="2893484" y="6530975"/>
            <a:ext cx="6286500" cy="306705"/>
          </a:xfrm>
          <a:prstGeom prst="rect">
            <a:avLst/>
          </a:prstGeom>
          <a:noFill/>
        </p:spPr>
        <p:txBody>
          <a:bodyPr>
            <a:spAutoFit/>
          </a:bodyPr>
          <a:lstStyle/>
          <a:p>
            <a:pPr algn="ctr">
              <a:defRPr/>
            </a:pPr>
            <a:r>
              <a:rPr lang="zh-CN" altLang="en-US" sz="1400" dirty="0">
                <a:solidFill>
                  <a:schemeClr val="bg1"/>
                </a:solidFill>
              </a:rPr>
              <a:t>机器学习</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Lst>
  <p:hf hdr="0"/>
  <p:txStyles>
    <p:title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p:titleStyle>
    <p:body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0" Type="http://schemas.openxmlformats.org/officeDocument/2006/relationships/image" Target="../media/image21.emf"/><Relationship Id="rId4" Type="http://schemas.openxmlformats.org/officeDocument/2006/relationships/image" Target="../media/image15.emf"/><Relationship Id="rId9" Type="http://schemas.openxmlformats.org/officeDocument/2006/relationships/image" Target="../media/image20.emf"/></Relationships>
</file>

<file path=ppt/slides/_rels/slide11.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1.emf"/></Relationships>
</file>

<file path=ppt/slides/_rels/slide12.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42.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1.emf"/><Relationship Id="rId2" Type="http://schemas.openxmlformats.org/officeDocument/2006/relationships/image" Target="../media/image32.emf"/><Relationship Id="rId1" Type="http://schemas.openxmlformats.org/officeDocument/2006/relationships/slideLayout" Target="../slideLayouts/slideLayout2.xml"/><Relationship Id="rId6" Type="http://schemas.openxmlformats.org/officeDocument/2006/relationships/image" Target="../media/image36.emf"/><Relationship Id="rId11" Type="http://schemas.openxmlformats.org/officeDocument/2006/relationships/image" Target="../media/image40.emf"/><Relationship Id="rId5" Type="http://schemas.openxmlformats.org/officeDocument/2006/relationships/image" Target="../media/image35.emf"/><Relationship Id="rId10" Type="http://schemas.openxmlformats.org/officeDocument/2006/relationships/image" Target="../media/image39.emf"/><Relationship Id="rId4" Type="http://schemas.openxmlformats.org/officeDocument/2006/relationships/image" Target="../media/image34.emf"/><Relationship Id="rId9" Type="http://schemas.openxmlformats.org/officeDocument/2006/relationships/image" Target="../media/image38.emf"/></Relationships>
</file>

<file path=ppt/slides/_rels/slide1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image" Target="../media/image55.emf"/><Relationship Id="rId3" Type="http://schemas.openxmlformats.org/officeDocument/2006/relationships/image" Target="../media/image45.emf"/><Relationship Id="rId7" Type="http://schemas.openxmlformats.org/officeDocument/2006/relationships/image" Target="../media/image49.emf"/><Relationship Id="rId12" Type="http://schemas.openxmlformats.org/officeDocument/2006/relationships/image" Target="../media/image54.emf"/><Relationship Id="rId2" Type="http://schemas.openxmlformats.org/officeDocument/2006/relationships/image" Target="../media/image44.emf"/><Relationship Id="rId1" Type="http://schemas.openxmlformats.org/officeDocument/2006/relationships/slideLayout" Target="../slideLayouts/slideLayout2.xml"/><Relationship Id="rId6" Type="http://schemas.openxmlformats.org/officeDocument/2006/relationships/image" Target="../media/image48.emf"/><Relationship Id="rId11" Type="http://schemas.openxmlformats.org/officeDocument/2006/relationships/image" Target="../media/image53.emf"/><Relationship Id="rId5" Type="http://schemas.openxmlformats.org/officeDocument/2006/relationships/image" Target="../media/image47.emf"/><Relationship Id="rId10" Type="http://schemas.openxmlformats.org/officeDocument/2006/relationships/image" Target="../media/image52.emf"/><Relationship Id="rId4" Type="http://schemas.openxmlformats.org/officeDocument/2006/relationships/image" Target="../media/image46.emf"/><Relationship Id="rId9" Type="http://schemas.openxmlformats.org/officeDocument/2006/relationships/image" Target="../media/image5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57.emf"/><Relationship Id="rId7" Type="http://schemas.openxmlformats.org/officeDocument/2006/relationships/image" Target="../media/image61.emf"/><Relationship Id="rId12" Type="http://schemas.openxmlformats.org/officeDocument/2006/relationships/image" Target="../media/image65.emf"/><Relationship Id="rId2"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60.emf"/><Relationship Id="rId11" Type="http://schemas.openxmlformats.org/officeDocument/2006/relationships/image" Target="../media/image64.emf"/><Relationship Id="rId5" Type="http://schemas.openxmlformats.org/officeDocument/2006/relationships/image" Target="../media/image59.emf"/><Relationship Id="rId10" Type="http://schemas.openxmlformats.org/officeDocument/2006/relationships/image" Target="../media/image63.emf"/><Relationship Id="rId4" Type="http://schemas.openxmlformats.org/officeDocument/2006/relationships/image" Target="../media/image58.emf"/><Relationship Id="rId9" Type="http://schemas.openxmlformats.org/officeDocument/2006/relationships/image" Target="../media/image51.emf"/></Relationships>
</file>

<file path=ppt/slides/_rels/slide17.xml.rels><?xml version="1.0" encoding="UTF-8" standalone="yes"?>
<Relationships xmlns="http://schemas.openxmlformats.org/package/2006/relationships"><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image" Target="../media/image66.emf"/><Relationship Id="rId1" Type="http://schemas.openxmlformats.org/officeDocument/2006/relationships/slideLayout" Target="../slideLayouts/slideLayout2.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18.xml.rels><?xml version="1.0" encoding="UTF-8" standalone="yes"?>
<Relationships xmlns="http://schemas.openxmlformats.org/package/2006/relationships"><Relationship Id="rId3" Type="http://schemas.openxmlformats.org/officeDocument/2006/relationships/image" Target="../media/image73.emf"/><Relationship Id="rId7" Type="http://schemas.openxmlformats.org/officeDocument/2006/relationships/image" Target="../media/image76.emf"/><Relationship Id="rId2" Type="http://schemas.openxmlformats.org/officeDocument/2006/relationships/image" Target="../media/image72.emf"/><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75.emf"/><Relationship Id="rId4" Type="http://schemas.openxmlformats.org/officeDocument/2006/relationships/image" Target="../media/image74.emf"/></Relationships>
</file>

<file path=ppt/slides/_rels/slide19.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71.emf"/><Relationship Id="rId7" Type="http://schemas.openxmlformats.org/officeDocument/2006/relationships/image" Target="../media/image80.emf"/><Relationship Id="rId2" Type="http://schemas.openxmlformats.org/officeDocument/2006/relationships/image" Target="../media/image75.emf"/><Relationship Id="rId1" Type="http://schemas.openxmlformats.org/officeDocument/2006/relationships/slideLayout" Target="../slideLayouts/slideLayout2.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7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2.xml"/><Relationship Id="rId4" Type="http://schemas.openxmlformats.org/officeDocument/2006/relationships/image" Target="../media/image85.emf"/></Relationships>
</file>

<file path=ppt/slides/_rels/slide22.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8.emf"/><Relationship Id="rId7" Type="http://schemas.openxmlformats.org/officeDocument/2006/relationships/image" Target="../media/image92.emf"/><Relationship Id="rId2" Type="http://schemas.openxmlformats.org/officeDocument/2006/relationships/image" Target="../media/image87.emf"/><Relationship Id="rId1" Type="http://schemas.openxmlformats.org/officeDocument/2006/relationships/slideLayout" Target="../slideLayouts/slideLayout2.xml"/><Relationship Id="rId6" Type="http://schemas.openxmlformats.org/officeDocument/2006/relationships/image" Target="../media/image91.emf"/><Relationship Id="rId5" Type="http://schemas.openxmlformats.org/officeDocument/2006/relationships/image" Target="../media/image90.emf"/><Relationship Id="rId4" Type="http://schemas.openxmlformats.org/officeDocument/2006/relationships/image" Target="../media/image89.emf"/></Relationships>
</file>

<file path=ppt/slides/_rels/slide24.xml.rels><?xml version="1.0" encoding="UTF-8" standalone="yes"?>
<Relationships xmlns="http://schemas.openxmlformats.org/package/2006/relationships"><Relationship Id="rId8" Type="http://schemas.openxmlformats.org/officeDocument/2006/relationships/image" Target="../media/image99.emf"/><Relationship Id="rId3" Type="http://schemas.openxmlformats.org/officeDocument/2006/relationships/image" Target="../media/image94.emf"/><Relationship Id="rId7" Type="http://schemas.openxmlformats.org/officeDocument/2006/relationships/image" Target="../media/image98.emf"/><Relationship Id="rId2" Type="http://schemas.openxmlformats.org/officeDocument/2006/relationships/image" Target="../media/image93.emf"/><Relationship Id="rId1" Type="http://schemas.openxmlformats.org/officeDocument/2006/relationships/slideLayout" Target="../slideLayouts/slideLayout2.xml"/><Relationship Id="rId6" Type="http://schemas.openxmlformats.org/officeDocument/2006/relationships/image" Target="../media/image97.emf"/><Relationship Id="rId5" Type="http://schemas.openxmlformats.org/officeDocument/2006/relationships/image" Target="../media/image96.emf"/><Relationship Id="rId4" Type="http://schemas.openxmlformats.org/officeDocument/2006/relationships/image" Target="../media/image95.emf"/></Relationships>
</file>

<file path=ppt/slides/_rels/slide25.xml.rels><?xml version="1.0" encoding="UTF-8" standalone="yes"?>
<Relationships xmlns="http://schemas.openxmlformats.org/package/2006/relationships"><Relationship Id="rId8" Type="http://schemas.openxmlformats.org/officeDocument/2006/relationships/image" Target="../media/image105.emf"/><Relationship Id="rId3" Type="http://schemas.openxmlformats.org/officeDocument/2006/relationships/image" Target="../media/image100.emf"/><Relationship Id="rId7" Type="http://schemas.openxmlformats.org/officeDocument/2006/relationships/image" Target="../media/image104.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3.emf"/><Relationship Id="rId11" Type="http://schemas.openxmlformats.org/officeDocument/2006/relationships/image" Target="../media/image108.emf"/><Relationship Id="rId5" Type="http://schemas.openxmlformats.org/officeDocument/2006/relationships/image" Target="../media/image102.emf"/><Relationship Id="rId10" Type="http://schemas.openxmlformats.org/officeDocument/2006/relationships/image" Target="../media/image107.emf"/><Relationship Id="rId4" Type="http://schemas.openxmlformats.org/officeDocument/2006/relationships/image" Target="../media/image101.emf"/><Relationship Id="rId9" Type="http://schemas.openxmlformats.org/officeDocument/2006/relationships/image" Target="../media/image106.emf"/></Relationships>
</file>

<file path=ppt/slides/_rels/slide26.xml.rels><?xml version="1.0" encoding="UTF-8" standalone="yes"?>
<Relationships xmlns="http://schemas.openxmlformats.org/package/2006/relationships"><Relationship Id="rId3" Type="http://schemas.openxmlformats.org/officeDocument/2006/relationships/image" Target="../media/image110.emf"/><Relationship Id="rId2" Type="http://schemas.openxmlformats.org/officeDocument/2006/relationships/image" Target="../media/image109.emf"/><Relationship Id="rId1" Type="http://schemas.openxmlformats.org/officeDocument/2006/relationships/slideLayout" Target="../slideLayouts/slideLayout2.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8.emf"/><Relationship Id="rId2" Type="http://schemas.openxmlformats.org/officeDocument/2006/relationships/image" Target="../media/image117.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125.emf"/><Relationship Id="rId3" Type="http://schemas.openxmlformats.org/officeDocument/2006/relationships/image" Target="../media/image120.emf"/><Relationship Id="rId7" Type="http://schemas.openxmlformats.org/officeDocument/2006/relationships/image" Target="../media/image124.emf"/><Relationship Id="rId2" Type="http://schemas.openxmlformats.org/officeDocument/2006/relationships/image" Target="../media/image119.emf"/><Relationship Id="rId1" Type="http://schemas.openxmlformats.org/officeDocument/2006/relationships/slideLayout" Target="../slideLayouts/slideLayout2.xml"/><Relationship Id="rId6" Type="http://schemas.openxmlformats.org/officeDocument/2006/relationships/image" Target="../media/image123.emf"/><Relationship Id="rId5" Type="http://schemas.openxmlformats.org/officeDocument/2006/relationships/image" Target="../media/image122.emf"/><Relationship Id="rId10" Type="http://schemas.openxmlformats.org/officeDocument/2006/relationships/image" Target="../media/image127.emf"/><Relationship Id="rId4" Type="http://schemas.openxmlformats.org/officeDocument/2006/relationships/image" Target="../media/image121.emf"/><Relationship Id="rId9" Type="http://schemas.openxmlformats.org/officeDocument/2006/relationships/image" Target="../media/image126.emf"/></Relationships>
</file>

<file path=ppt/slides/_rels/slide33.xml.rels><?xml version="1.0" encoding="UTF-8" standalone="yes"?>
<Relationships xmlns="http://schemas.openxmlformats.org/package/2006/relationships"><Relationship Id="rId8" Type="http://schemas.openxmlformats.org/officeDocument/2006/relationships/image" Target="../media/image132.emf"/><Relationship Id="rId3" Type="http://schemas.openxmlformats.org/officeDocument/2006/relationships/image" Target="../media/image119.emf"/><Relationship Id="rId7" Type="http://schemas.openxmlformats.org/officeDocument/2006/relationships/image" Target="../media/image131.emf"/><Relationship Id="rId2" Type="http://schemas.openxmlformats.org/officeDocument/2006/relationships/image" Target="../media/image121.emf"/><Relationship Id="rId1" Type="http://schemas.openxmlformats.org/officeDocument/2006/relationships/slideLayout" Target="../slideLayouts/slideLayout2.xml"/><Relationship Id="rId6" Type="http://schemas.openxmlformats.org/officeDocument/2006/relationships/image" Target="../media/image130.emf"/><Relationship Id="rId5" Type="http://schemas.openxmlformats.org/officeDocument/2006/relationships/image" Target="../media/image129.emf"/><Relationship Id="rId4" Type="http://schemas.openxmlformats.org/officeDocument/2006/relationships/image" Target="../media/image128.emf"/></Relationships>
</file>

<file path=ppt/slides/_rels/slide34.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140.emf"/><Relationship Id="rId13" Type="http://schemas.openxmlformats.org/officeDocument/2006/relationships/image" Target="../media/image145.emf"/><Relationship Id="rId3" Type="http://schemas.openxmlformats.org/officeDocument/2006/relationships/image" Target="../media/image135.emf"/><Relationship Id="rId7" Type="http://schemas.openxmlformats.org/officeDocument/2006/relationships/image" Target="../media/image139.emf"/><Relationship Id="rId12" Type="http://schemas.openxmlformats.org/officeDocument/2006/relationships/image" Target="../media/image144.emf"/><Relationship Id="rId2" Type="http://schemas.openxmlformats.org/officeDocument/2006/relationships/image" Target="../media/image134.emf"/><Relationship Id="rId1" Type="http://schemas.openxmlformats.org/officeDocument/2006/relationships/slideLayout" Target="../slideLayouts/slideLayout2.xml"/><Relationship Id="rId6" Type="http://schemas.openxmlformats.org/officeDocument/2006/relationships/image" Target="../media/image138.emf"/><Relationship Id="rId11" Type="http://schemas.openxmlformats.org/officeDocument/2006/relationships/image" Target="../media/image143.emf"/><Relationship Id="rId5" Type="http://schemas.openxmlformats.org/officeDocument/2006/relationships/image" Target="../media/image137.emf"/><Relationship Id="rId10" Type="http://schemas.openxmlformats.org/officeDocument/2006/relationships/image" Target="../media/image142.emf"/><Relationship Id="rId4" Type="http://schemas.openxmlformats.org/officeDocument/2006/relationships/image" Target="../media/image136.emf"/><Relationship Id="rId9" Type="http://schemas.openxmlformats.org/officeDocument/2006/relationships/image" Target="../media/image141.emf"/></Relationships>
</file>

<file path=ppt/slides/_rels/slide37.xml.rels><?xml version="1.0" encoding="UTF-8" standalone="yes"?>
<Relationships xmlns="http://schemas.openxmlformats.org/package/2006/relationships"><Relationship Id="rId3" Type="http://schemas.openxmlformats.org/officeDocument/2006/relationships/image" Target="../media/image147.emf"/><Relationship Id="rId2" Type="http://schemas.openxmlformats.org/officeDocument/2006/relationships/image" Target="../media/image146.emf"/><Relationship Id="rId1" Type="http://schemas.openxmlformats.org/officeDocument/2006/relationships/slideLayout" Target="../slideLayouts/slideLayout2.xml"/><Relationship Id="rId6" Type="http://schemas.openxmlformats.org/officeDocument/2006/relationships/image" Target="../media/image150.emf"/><Relationship Id="rId5" Type="http://schemas.openxmlformats.org/officeDocument/2006/relationships/image" Target="../media/image149.emf"/><Relationship Id="rId4" Type="http://schemas.openxmlformats.org/officeDocument/2006/relationships/image" Target="../media/image148.emf"/></Relationships>
</file>

<file path=ppt/slides/_rels/slide38.xml.rels><?xml version="1.0" encoding="UTF-8" standalone="yes"?>
<Relationships xmlns="http://schemas.openxmlformats.org/package/2006/relationships"><Relationship Id="rId8" Type="http://schemas.openxmlformats.org/officeDocument/2006/relationships/image" Target="../media/image157.emf"/><Relationship Id="rId3" Type="http://schemas.openxmlformats.org/officeDocument/2006/relationships/image" Target="../media/image152.emf"/><Relationship Id="rId7" Type="http://schemas.openxmlformats.org/officeDocument/2006/relationships/image" Target="../media/image156.emf"/><Relationship Id="rId2" Type="http://schemas.openxmlformats.org/officeDocument/2006/relationships/image" Target="../media/image151.emf"/><Relationship Id="rId1" Type="http://schemas.openxmlformats.org/officeDocument/2006/relationships/slideLayout" Target="../slideLayouts/slideLayout2.xml"/><Relationship Id="rId6" Type="http://schemas.openxmlformats.org/officeDocument/2006/relationships/image" Target="../media/image155.emf"/><Relationship Id="rId5" Type="http://schemas.openxmlformats.org/officeDocument/2006/relationships/image" Target="../media/image154.emf"/><Relationship Id="rId4" Type="http://schemas.openxmlformats.org/officeDocument/2006/relationships/image" Target="../media/image153.emf"/><Relationship Id="rId9" Type="http://schemas.openxmlformats.org/officeDocument/2006/relationships/image" Target="../media/image158.emf"/></Relationships>
</file>

<file path=ppt/slides/_rels/slide39.xml.rels><?xml version="1.0" encoding="UTF-8" standalone="yes"?>
<Relationships xmlns="http://schemas.openxmlformats.org/package/2006/relationships"><Relationship Id="rId3" Type="http://schemas.openxmlformats.org/officeDocument/2006/relationships/image" Target="../media/image160.emf"/><Relationship Id="rId2" Type="http://schemas.openxmlformats.org/officeDocument/2006/relationships/image" Target="../media/image159.emf"/><Relationship Id="rId1" Type="http://schemas.openxmlformats.org/officeDocument/2006/relationships/slideLayout" Target="../slideLayouts/slideLayout2.xml"/><Relationship Id="rId6" Type="http://schemas.openxmlformats.org/officeDocument/2006/relationships/image" Target="../media/image162.emf"/><Relationship Id="rId5" Type="http://schemas.openxmlformats.org/officeDocument/2006/relationships/image" Target="../media/image161.emf"/><Relationship Id="rId4" Type="http://schemas.openxmlformats.org/officeDocument/2006/relationships/image" Target="../media/image15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206238"/>
            <a:ext cx="10363200" cy="899980"/>
          </a:xfrm>
        </p:spPr>
        <p:txBody>
          <a:bodyPr/>
          <a:lstStyle/>
          <a:p>
            <a:r>
              <a:rPr lang="zh-CN" altLang="en-US" sz="4800" dirty="0">
                <a:latin typeface="华文楷体" panose="02010600040101010101" pitchFamily="2" charset="-122"/>
                <a:ea typeface="华文楷体" panose="02010600040101010101" pitchFamily="2" charset="-122"/>
              </a:rPr>
              <a:t>机器学习</a:t>
            </a:r>
          </a:p>
        </p:txBody>
      </p:sp>
      <p:sp>
        <p:nvSpPr>
          <p:cNvPr id="3" name="副标题 2"/>
          <p:cNvSpPr>
            <a:spLocks noGrp="1"/>
          </p:cNvSpPr>
          <p:nvPr>
            <p:ph type="subTitle" idx="1"/>
          </p:nvPr>
        </p:nvSpPr>
        <p:spPr>
          <a:xfrm>
            <a:off x="914400" y="4108208"/>
            <a:ext cx="10363200" cy="920992"/>
          </a:xfrm>
        </p:spPr>
        <p:txBody>
          <a:bodyPr/>
          <a:lstStyle/>
          <a:p>
            <a:pPr lvl="0">
              <a:buClr>
                <a:srgbClr val="336699"/>
              </a:buClr>
            </a:pPr>
            <a:r>
              <a:rPr lang="zh-CN" altLang="en-US" b="1" dirty="0">
                <a:solidFill>
                  <a:srgbClr val="002060"/>
                </a:solidFill>
                <a:latin typeface="华文楷体" panose="02010600040101010101" pitchFamily="2" charset="-122"/>
              </a:rPr>
              <a:t>曾碧</a:t>
            </a:r>
            <a:endParaRPr lang="en-US" altLang="zh-CN" b="1" dirty="0">
              <a:solidFill>
                <a:srgbClr val="002060"/>
              </a:solidFill>
              <a:latin typeface="华文楷体" panose="02010600040101010101" pitchFamily="2" charset="-122"/>
            </a:endParaRPr>
          </a:p>
          <a:p>
            <a:pPr lvl="0">
              <a:buClr>
                <a:srgbClr val="336699"/>
              </a:buClr>
            </a:pPr>
            <a:r>
              <a:rPr lang="zh-CN" altLang="en-US" b="1" dirty="0">
                <a:solidFill>
                  <a:srgbClr val="002060"/>
                </a:solidFill>
                <a:latin typeface="华文楷体" panose="02010600040101010101" pitchFamily="2" charset="-122"/>
              </a:rPr>
              <a:t>计算机学院</a:t>
            </a:r>
            <a:endParaRPr lang="en-US" altLang="zh-CN" b="1" dirty="0">
              <a:solidFill>
                <a:srgbClr val="002060"/>
              </a:solidFill>
              <a:latin typeface="华文楷体" panose="02010600040101010101" pitchFamily="2" charset="-122"/>
            </a:endParaRPr>
          </a:p>
          <a:p>
            <a:pPr lvl="0">
              <a:buClr>
                <a:srgbClr val="336699"/>
              </a:buClr>
            </a:pPr>
            <a:r>
              <a:rPr lang="en-US" altLang="zh-CN" sz="2000" b="1" dirty="0">
                <a:solidFill>
                  <a:srgbClr val="002060"/>
                </a:solidFill>
                <a:latin typeface="Times New Roman" panose="02020603050405020304" pitchFamily="18" charset="0"/>
              </a:rPr>
              <a:t>zb9215@gdut.edu.cn</a:t>
            </a:r>
            <a:endParaRPr lang="zh-CN" altLang="en-US" sz="2000" b="1" dirty="0">
              <a:solidFill>
                <a:srgbClr val="002060"/>
              </a:solidFill>
              <a:latin typeface="Times New Roman" panose="02020603050405020304" pitchFamily="18" charset="0"/>
            </a:endParaRPr>
          </a:p>
          <a:p>
            <a:endParaRPr lang="zh-CN" altLang="en-US" sz="2000" b="1" dirty="0">
              <a:latin typeface="Times New Roman" panose="02020603050405020304" pitchFamily="18" charset="0"/>
              <a:cs typeface="+mn-cs"/>
            </a:endParaRPr>
          </a:p>
        </p:txBody>
      </p:sp>
      <p:sp>
        <p:nvSpPr>
          <p:cNvPr id="4" name="日期占位符 3"/>
          <p:cNvSpPr>
            <a:spLocks noGrp="1"/>
          </p:cNvSpPr>
          <p:nvPr>
            <p:ph type="dt" sz="half" idx="10"/>
          </p:nvPr>
        </p:nvSpPr>
        <p:spPr/>
        <p:txBody>
          <a:bodyPr/>
          <a:lstStyle/>
          <a:p>
            <a:pPr>
              <a:defRPr/>
            </a:pPr>
            <a:fld id="{4B5EC891-C588-48A9-9809-20BDC72C834A}" type="datetime1">
              <a:rPr lang="zh-CN" altLang="en-US" smtClean="0"/>
              <a:t>2021/8/21</a:t>
            </a:fld>
            <a:endParaRPr lang="en-US" altLang="zh-CN"/>
          </a:p>
        </p:txBody>
      </p:sp>
      <p:sp>
        <p:nvSpPr>
          <p:cNvPr id="5" name="灯片编号占位符 4"/>
          <p:cNvSpPr>
            <a:spLocks noGrp="1"/>
          </p:cNvSpPr>
          <p:nvPr>
            <p:ph type="sldNum" sz="quarter" idx="12"/>
          </p:nvPr>
        </p:nvSpPr>
        <p:spPr/>
        <p:txBody>
          <a:bodyPr/>
          <a:lstStyle/>
          <a:p>
            <a:fld id="{03B1E796-71BE-495F-9F47-415CAACE480D}" type="slidenum">
              <a:rPr lang="en-US" altLang="zh-CN" smtClean="0"/>
              <a:t>1</a:t>
            </a:fld>
            <a:endParaRPr lang="en-US" altLang="zh-CN"/>
          </a:p>
        </p:txBody>
      </p:sp>
      <p:pic>
        <p:nvPicPr>
          <p:cNvPr id="7" name="Picture 4" descr="C:\Users\kenny-work\Downloads\c61054d3551a181c019b40820d397a7c.jpgc61054d3551a181c019b40820d397a7c"/>
          <p:cNvPicPr>
            <a:picLocks noChangeAspect="1" noChangeArrowheads="1"/>
          </p:cNvPicPr>
          <p:nvPr/>
        </p:nvPicPr>
        <p:blipFill>
          <a:blip r:embed="rId3"/>
          <a:srcRect/>
          <a:stretch>
            <a:fillRect/>
          </a:stretch>
        </p:blipFill>
        <p:spPr bwMode="auto">
          <a:xfrm>
            <a:off x="7962900" y="1676400"/>
            <a:ext cx="2539365" cy="1429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E1AF48F-7F10-42EE-897B-86E16F3F54A1}"/>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1C55DAB-43D0-467C-A9C8-2FFEA1D489AE}"/>
              </a:ext>
            </a:extLst>
          </p:cNvPr>
          <p:cNvSpPr>
            <a:spLocks noGrp="1"/>
          </p:cNvSpPr>
          <p:nvPr>
            <p:ph type="sldNum" sz="quarter" idx="11"/>
          </p:nvPr>
        </p:nvSpPr>
        <p:spPr/>
        <p:txBody>
          <a:bodyPr/>
          <a:lstStyle/>
          <a:p>
            <a:fld id="{8A43780D-5C61-47C7-84FD-DBDC025933FC}" type="slidenum">
              <a:rPr lang="en-US" altLang="zh-CN" smtClean="0"/>
              <a:t>10</a:t>
            </a:fld>
            <a:endParaRPr lang="en-US" altLang="zh-CN"/>
          </a:p>
        </p:txBody>
      </p:sp>
      <p:sp>
        <p:nvSpPr>
          <p:cNvPr id="5" name="Title 1">
            <a:extLst>
              <a:ext uri="{FF2B5EF4-FFF2-40B4-BE49-F238E27FC236}">
                <a16:creationId xmlns:a16="http://schemas.microsoft.com/office/drawing/2014/main" id="{9CA14522-1C7F-41A0-8455-19231E07FF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3">
            <a:extLst>
              <a:ext uri="{FF2B5EF4-FFF2-40B4-BE49-F238E27FC236}">
                <a16:creationId xmlns:a16="http://schemas.microsoft.com/office/drawing/2014/main" id="{99F590EC-71C1-46DB-AD0B-D10279D88D95}"/>
              </a:ext>
            </a:extLst>
          </p:cNvPr>
          <p:cNvSpPr txBox="1">
            <a:spLocks/>
          </p:cNvSpPr>
          <p:nvPr/>
        </p:nvSpPr>
        <p:spPr>
          <a:xfrm>
            <a:off x="260350" y="1460500"/>
            <a:ext cx="11770688"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若要求原始空间中样本之间的距离在低维空间中得以保持，即得到“多维缩放”</a:t>
            </a:r>
            <a:r>
              <a:rPr lang="en-US" altLang="zh-CN" kern="0"/>
              <a:t>(Multiple</a:t>
            </a:r>
            <a:r>
              <a:rPr lang="zh-CN" altLang="en-US" kern="0"/>
              <a:t> </a:t>
            </a:r>
            <a:r>
              <a:rPr lang="en-US" altLang="zh-CN" kern="0"/>
              <a:t>Dimensional</a:t>
            </a:r>
            <a:r>
              <a:rPr lang="zh-CN" altLang="en-US" kern="0"/>
              <a:t> </a:t>
            </a:r>
            <a:r>
              <a:rPr lang="en-US" altLang="zh-CN" kern="0"/>
              <a:t>Scaling,</a:t>
            </a:r>
            <a:r>
              <a:rPr lang="zh-CN" altLang="en-US" kern="0"/>
              <a:t> </a:t>
            </a:r>
            <a:r>
              <a:rPr lang="en-US" altLang="zh-CN" kern="0"/>
              <a:t>MDS)</a:t>
            </a:r>
            <a:r>
              <a:rPr lang="zh-CN" altLang="en-US" kern="0"/>
              <a:t>：</a:t>
            </a:r>
            <a:endParaRPr lang="en-US" altLang="zh-CN" kern="0" dirty="0"/>
          </a:p>
        </p:txBody>
      </p:sp>
      <p:sp>
        <p:nvSpPr>
          <p:cNvPr id="7" name="Content Placeholder 3">
            <a:extLst>
              <a:ext uri="{FF2B5EF4-FFF2-40B4-BE49-F238E27FC236}">
                <a16:creationId xmlns:a16="http://schemas.microsoft.com/office/drawing/2014/main" id="{70C727DB-845F-4B64-B854-05297C8CE6B7}"/>
              </a:ext>
            </a:extLst>
          </p:cNvPr>
          <p:cNvSpPr txBox="1">
            <a:spLocks/>
          </p:cNvSpPr>
          <p:nvPr/>
        </p:nvSpPr>
        <p:spPr bwMode="auto">
          <a:xfrm>
            <a:off x="260350" y="2954283"/>
            <a:ext cx="4956496" cy="3903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假定有</a:t>
            </a:r>
            <a:r>
              <a:rPr lang="en-US" altLang="zh-CN" sz="2200" dirty="0"/>
              <a:t>m</a:t>
            </a:r>
            <a:r>
              <a:rPr lang="zh-CN" altLang="en-US" sz="2200" dirty="0"/>
              <a:t>个样本，在原始空间中的距离矩阵为               ，其第</a:t>
            </a:r>
            <a:r>
              <a:rPr lang="en-US" altLang="zh-CN" sz="2200" dirty="0" err="1"/>
              <a:t>i</a:t>
            </a:r>
            <a:r>
              <a:rPr lang="zh-CN" altLang="en-US" sz="2200" dirty="0"/>
              <a:t>行</a:t>
            </a:r>
            <a:r>
              <a:rPr lang="en-US" altLang="zh-CN" sz="2200" dirty="0"/>
              <a:t>j</a:t>
            </a:r>
            <a:r>
              <a:rPr lang="zh-CN" altLang="en-US" sz="2200" dirty="0"/>
              <a:t>列的元素       为样本    到    的距离。</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目标是获得样本在   维空间中的欧氏距离等于原始空间中的距离，即    </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令                       ，其中   为降维后的内积矩阵，           ，有</a:t>
            </a:r>
            <a:endParaRPr lang="en-US" altLang="zh-CN" sz="2200" dirty="0"/>
          </a:p>
        </p:txBody>
      </p:sp>
      <p:pic>
        <p:nvPicPr>
          <p:cNvPr id="8" name="Picture 20">
            <a:extLst>
              <a:ext uri="{FF2B5EF4-FFF2-40B4-BE49-F238E27FC236}">
                <a16:creationId xmlns:a16="http://schemas.microsoft.com/office/drawing/2014/main" id="{46FEAA3F-8A8A-4899-8265-45D585977B9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07401" y="3063875"/>
            <a:ext cx="3778250"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4">
            <a:extLst>
              <a:ext uri="{FF2B5EF4-FFF2-40B4-BE49-F238E27FC236}">
                <a16:creationId xmlns:a16="http://schemas.microsoft.com/office/drawing/2014/main" id="{70A6017A-AB1A-43A8-8DA6-84210F3AE62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30573" y="3305969"/>
            <a:ext cx="14160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5">
            <a:extLst>
              <a:ext uri="{FF2B5EF4-FFF2-40B4-BE49-F238E27FC236}">
                <a16:creationId xmlns:a16="http://schemas.microsoft.com/office/drawing/2014/main" id="{4D005CE1-142C-48AB-9855-A57D5A5339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99504" y="3655218"/>
            <a:ext cx="619125" cy="2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6">
            <a:extLst>
              <a:ext uri="{FF2B5EF4-FFF2-40B4-BE49-F238E27FC236}">
                <a16:creationId xmlns:a16="http://schemas.microsoft.com/office/drawing/2014/main" id="{90E4C1D5-C770-47B4-860B-4FD1F01DE3F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11981" y="3655218"/>
            <a:ext cx="285750" cy="204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7">
            <a:extLst>
              <a:ext uri="{FF2B5EF4-FFF2-40B4-BE49-F238E27FC236}">
                <a16:creationId xmlns:a16="http://schemas.microsoft.com/office/drawing/2014/main" id="{B63014A6-25C9-4DA9-8EA1-0D969AB051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664430" y="3642518"/>
            <a:ext cx="29051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8">
            <a:extLst>
              <a:ext uri="{FF2B5EF4-FFF2-40B4-BE49-F238E27FC236}">
                <a16:creationId xmlns:a16="http://schemas.microsoft.com/office/drawing/2014/main" id="{2F382198-9775-431F-9D37-E07220D73EC6}"/>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11981" y="4021391"/>
            <a:ext cx="2222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9">
            <a:extLst>
              <a:ext uri="{FF2B5EF4-FFF2-40B4-BE49-F238E27FC236}">
                <a16:creationId xmlns:a16="http://schemas.microsoft.com/office/drawing/2014/main" id="{42054C85-FC3A-460C-84F2-6CDBF6AA416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871719" y="4388678"/>
            <a:ext cx="21034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0">
            <a:extLst>
              <a:ext uri="{FF2B5EF4-FFF2-40B4-BE49-F238E27FC236}">
                <a16:creationId xmlns:a16="http://schemas.microsoft.com/office/drawing/2014/main" id="{36E25A9F-E7EC-4986-ABF9-9684433CD6A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33992" y="4775172"/>
            <a:ext cx="223837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31">
            <a:extLst>
              <a:ext uri="{FF2B5EF4-FFF2-40B4-BE49-F238E27FC236}">
                <a16:creationId xmlns:a16="http://schemas.microsoft.com/office/drawing/2014/main" id="{B17743BA-421F-41CC-8C53-A64306D82F8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141419" y="4806127"/>
            <a:ext cx="20637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32">
            <a:extLst>
              <a:ext uri="{FF2B5EF4-FFF2-40B4-BE49-F238E27FC236}">
                <a16:creationId xmlns:a16="http://schemas.microsoft.com/office/drawing/2014/main" id="{4201988D-F305-4292-842B-EDF845D3DE7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38598" y="5079008"/>
            <a:ext cx="11461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33">
            <a:extLst>
              <a:ext uri="{FF2B5EF4-FFF2-40B4-BE49-F238E27FC236}">
                <a16:creationId xmlns:a16="http://schemas.microsoft.com/office/drawing/2014/main" id="{E60CCE39-44BD-49E5-8B97-F22F9EAB853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97192" y="5456518"/>
            <a:ext cx="3206750"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720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5FE1E15-F5A5-43D9-9DF2-568D9E371B84}"/>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EDEC176B-1C8C-4A0D-8101-98F64A522E68}"/>
              </a:ext>
            </a:extLst>
          </p:cNvPr>
          <p:cNvSpPr>
            <a:spLocks noGrp="1"/>
          </p:cNvSpPr>
          <p:nvPr>
            <p:ph type="sldNum" sz="quarter" idx="11"/>
          </p:nvPr>
        </p:nvSpPr>
        <p:spPr/>
        <p:txBody>
          <a:bodyPr/>
          <a:lstStyle/>
          <a:p>
            <a:fld id="{8A43780D-5C61-47C7-84FD-DBDC025933FC}" type="slidenum">
              <a:rPr lang="en-US" altLang="zh-CN" smtClean="0"/>
              <a:t>11</a:t>
            </a:fld>
            <a:endParaRPr lang="en-US" altLang="zh-CN"/>
          </a:p>
        </p:txBody>
      </p:sp>
      <p:sp>
        <p:nvSpPr>
          <p:cNvPr id="4" name="Title 1">
            <a:extLst>
              <a:ext uri="{FF2B5EF4-FFF2-40B4-BE49-F238E27FC236}">
                <a16:creationId xmlns:a16="http://schemas.microsoft.com/office/drawing/2014/main" id="{CEFCD6CB-6E79-47E8-AF07-E43493FDBC0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2">
            <a:extLst>
              <a:ext uri="{FF2B5EF4-FFF2-40B4-BE49-F238E27FC236}">
                <a16:creationId xmlns:a16="http://schemas.microsoft.com/office/drawing/2014/main" id="{E095850A-FC44-4F63-9C8F-315E556306C6}"/>
              </a:ext>
            </a:extLst>
          </p:cNvPr>
          <p:cNvSpPr txBox="1">
            <a:spLocks/>
          </p:cNvSpPr>
          <p:nvPr/>
        </p:nvSpPr>
        <p:spPr>
          <a:xfrm>
            <a:off x="260350" y="1033463"/>
            <a:ext cx="11750140" cy="517525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为便于讨论，令降维后的样本   被中心化，即             。显然，矩阵   的行与列之和均为零，即           </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易知</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表示矩阵的迹</a:t>
            </a:r>
            <a:r>
              <a:rPr lang="en-US" altLang="zh-CN" kern="0" dirty="0"/>
              <a:t>(trace)</a:t>
            </a:r>
            <a:r>
              <a:rPr lang="zh-CN" altLang="en-US" kern="0" dirty="0"/>
              <a:t>，                         。令</a:t>
            </a:r>
          </a:p>
          <a:p>
            <a:pPr marL="0" indent="0" fontAlgn="auto">
              <a:spcAft>
                <a:spcPts val="0"/>
              </a:spcAft>
              <a:buFont typeface="Wingdings" panose="05000000000000000000" pitchFamily="2" charset="2"/>
              <a:buNone/>
              <a:defRPr/>
            </a:pPr>
            <a:endParaRPr lang="zh-CN" altLang="en-US" kern="0" dirty="0"/>
          </a:p>
          <a:p>
            <a:pPr marL="0" indent="0" fontAlgn="auto">
              <a:spcAft>
                <a:spcPts val="0"/>
              </a:spcAft>
              <a:buFont typeface="Wingdings" panose="05000000000000000000" pitchFamily="2" charset="2"/>
              <a:buNone/>
              <a:defRPr/>
            </a:pPr>
            <a:r>
              <a:rPr lang="zh-CN" altLang="en-US" kern="0" dirty="0"/>
              <a:t>由此即可通过降维前后保持不变的距离矩阵</a:t>
            </a:r>
            <a:r>
              <a:rPr lang="en-US" altLang="zh-CN" kern="0" dirty="0"/>
              <a:t>D</a:t>
            </a:r>
            <a:r>
              <a:rPr lang="zh-CN" altLang="en-US" kern="0" dirty="0"/>
              <a:t>求取内积矩阵</a:t>
            </a:r>
            <a:r>
              <a:rPr lang="en-US" altLang="zh-CN" kern="0" dirty="0"/>
              <a:t>B</a:t>
            </a:r>
            <a:r>
              <a:rPr lang="zh-CN" altLang="en-US" kern="0" dirty="0"/>
              <a:t> </a:t>
            </a:r>
            <a:r>
              <a:rPr lang="en-US" altLang="zh-CN" kern="0" dirty="0"/>
              <a:t>:</a:t>
            </a:r>
            <a:r>
              <a:rPr lang="zh-CN" altLang="en-US" kern="0" dirty="0"/>
              <a:t>           </a:t>
            </a:r>
          </a:p>
        </p:txBody>
      </p:sp>
      <p:pic>
        <p:nvPicPr>
          <p:cNvPr id="7" name="Picture 5">
            <a:extLst>
              <a:ext uri="{FF2B5EF4-FFF2-40B4-BE49-F238E27FC236}">
                <a16:creationId xmlns:a16="http://schemas.microsoft.com/office/drawing/2014/main" id="{7DA2A58A-0F29-4B6D-8B52-75D14BD7D3D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50375" y="992979"/>
            <a:ext cx="909637"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E886D1F0-6217-4A23-89FF-496DC4D4A48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6250" y="1180305"/>
            <a:ext cx="17780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CEBFCC99-F627-471F-865A-36BDC256586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95620" y="1625600"/>
            <a:ext cx="1879600"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0664F30-3E4D-45BD-9CA5-46349E5F548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65940" y="2432051"/>
            <a:ext cx="70961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9">
            <a:extLst>
              <a:ext uri="{FF2B5EF4-FFF2-40B4-BE49-F238E27FC236}">
                <a16:creationId xmlns:a16="http://schemas.microsoft.com/office/drawing/2014/main" id="{A0886D4D-F0A2-45DD-BC4F-CD0E6549C16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39721" y="3584575"/>
            <a:ext cx="452437"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F575728F-6802-461A-9456-F5A7D3FDAA8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71795" y="3339306"/>
            <a:ext cx="2127250" cy="76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1">
            <a:extLst>
              <a:ext uri="{FF2B5EF4-FFF2-40B4-BE49-F238E27FC236}">
                <a16:creationId xmlns:a16="http://schemas.microsoft.com/office/drawing/2014/main" id="{8AF7C10E-BBEF-426C-BD97-6D5B445C4052}"/>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92158" y="4160835"/>
            <a:ext cx="73596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C6762392-0593-4F98-8889-A6108B90DE9E}"/>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54250" y="5634038"/>
            <a:ext cx="45751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9132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A383C7C-AD25-43CC-A57D-564195753152}"/>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B3817BC4-D18C-4914-92CF-6AE5FE9827DF}"/>
              </a:ext>
            </a:extLst>
          </p:cNvPr>
          <p:cNvSpPr>
            <a:spLocks noGrp="1"/>
          </p:cNvSpPr>
          <p:nvPr>
            <p:ph type="sldNum" sz="quarter" idx="11"/>
          </p:nvPr>
        </p:nvSpPr>
        <p:spPr/>
        <p:txBody>
          <a:bodyPr/>
          <a:lstStyle/>
          <a:p>
            <a:fld id="{8A43780D-5C61-47C7-84FD-DBDC025933FC}" type="slidenum">
              <a:rPr lang="en-US" altLang="zh-CN" smtClean="0"/>
              <a:t>12</a:t>
            </a:fld>
            <a:endParaRPr lang="en-US" altLang="zh-CN"/>
          </a:p>
        </p:txBody>
      </p:sp>
      <p:sp>
        <p:nvSpPr>
          <p:cNvPr id="4" name="Title 1">
            <a:extLst>
              <a:ext uri="{FF2B5EF4-FFF2-40B4-BE49-F238E27FC236}">
                <a16:creationId xmlns:a16="http://schemas.microsoft.com/office/drawing/2014/main" id="{B29C2D34-EA58-40BA-B284-FEB81A5A766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Content Placeholder 2">
            <a:extLst>
              <a:ext uri="{FF2B5EF4-FFF2-40B4-BE49-F238E27FC236}">
                <a16:creationId xmlns:a16="http://schemas.microsoft.com/office/drawing/2014/main" id="{EE597859-2224-4C8B-BD3F-F7BE4492FD94}"/>
              </a:ext>
            </a:extLst>
          </p:cNvPr>
          <p:cNvSpPr txBox="1">
            <a:spLocks/>
          </p:cNvSpPr>
          <p:nvPr/>
        </p:nvSpPr>
        <p:spPr>
          <a:xfrm>
            <a:off x="260350" y="1152525"/>
            <a:ext cx="11657672"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对矩阵   做特征值分解</a:t>
            </a:r>
            <a:r>
              <a:rPr lang="en-US" altLang="zh-CN" kern="0" dirty="0"/>
              <a:t>(eigenvalue</a:t>
            </a:r>
            <a:r>
              <a:rPr lang="zh-CN" altLang="en-US" kern="0" dirty="0"/>
              <a:t> </a:t>
            </a:r>
            <a:r>
              <a:rPr lang="en-US" altLang="zh-CN" kern="0" dirty="0"/>
              <a:t>decomposition)       </a:t>
            </a:r>
            <a:r>
              <a:rPr lang="zh-CN" altLang="en-US" kern="0" dirty="0"/>
              <a:t>              ，其中                                   </a:t>
            </a:r>
            <a:r>
              <a:rPr lang="en-US" altLang="zh-CN" kern="0" dirty="0"/>
              <a:t>				</a:t>
            </a:r>
            <a:r>
              <a:rPr lang="zh-CN" altLang="en-US" kern="0" dirty="0"/>
              <a:t>为特征值构成的对角矩阵，</a:t>
            </a:r>
          </a:p>
          <a:p>
            <a:pPr indent="-358775"/>
            <a:endParaRPr lang="zh-CN" altLang="en-US" kern="0" dirty="0"/>
          </a:p>
          <a:p>
            <a:pPr indent="-358775"/>
            <a:endParaRPr lang="zh-CN" altLang="en-US" kern="0" dirty="0"/>
          </a:p>
          <a:p>
            <a:pPr indent="-358775"/>
            <a:endParaRPr lang="zh-CN" altLang="en-US" kern="0" dirty="0"/>
          </a:p>
          <a:p>
            <a:pPr indent="-358775"/>
            <a:r>
              <a:rPr lang="zh-CN" altLang="en-US" kern="0" dirty="0"/>
              <a:t>在现实应用中为了有效降维，往往仅需降维后的距离与原始空间中的距离尽可能接近，而不必严格相等。此时可取            个最大特征值构成对角矩阵                                       ，令   表示相应的特征向量矩阵，则  可表达为                                                                                                    </a:t>
            </a:r>
          </a:p>
        </p:txBody>
      </p:sp>
      <p:pic>
        <p:nvPicPr>
          <p:cNvPr id="6" name="Picture 4">
            <a:extLst>
              <a:ext uri="{FF2B5EF4-FFF2-40B4-BE49-F238E27FC236}">
                <a16:creationId xmlns:a16="http://schemas.microsoft.com/office/drawing/2014/main" id="{ABFECF4D-E945-473D-8061-A279347D2B5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989484" y="1280845"/>
            <a:ext cx="1511300" cy="265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51E3A346-E174-458C-949B-28DD391165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49362" y="1794392"/>
            <a:ext cx="2608263"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18">
            <a:extLst>
              <a:ext uri="{FF2B5EF4-FFF2-40B4-BE49-F238E27FC236}">
                <a16:creationId xmlns:a16="http://schemas.microsoft.com/office/drawing/2014/main" id="{6588807D-6712-4DAA-9544-2A263C9ED45B}"/>
              </a:ext>
            </a:extLst>
          </p:cNvPr>
          <p:cNvSpPr txBox="1">
            <a:spLocks noChangeArrowheads="1"/>
          </p:cNvSpPr>
          <p:nvPr/>
        </p:nvSpPr>
        <p:spPr bwMode="auto">
          <a:xfrm>
            <a:off x="1249362" y="2187825"/>
            <a:ext cx="10411807"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               为特征向量矩阵，假定其中有   个非零特征值，   它们构成对角矩阵 </a:t>
            </a:r>
            <a:r>
              <a:rPr lang="en-US" altLang="zh-CN" sz="2200" dirty="0"/>
              <a:t>                             </a:t>
            </a:r>
            <a:r>
              <a:rPr lang="zh-CN" altLang="en-US" sz="2200" dirty="0"/>
              <a:t>，  为特征向量矩阵。令    表示相应的特征矩阵，则   可表达为                          。</a:t>
            </a:r>
            <a:endParaRPr lang="en-US" altLang="zh-CN" sz="2200" dirty="0"/>
          </a:p>
          <a:p>
            <a:endParaRPr lang="en-US" altLang="zh-CN" sz="2200" dirty="0"/>
          </a:p>
        </p:txBody>
      </p:sp>
      <p:pic>
        <p:nvPicPr>
          <p:cNvPr id="9" name="Picture 19">
            <a:extLst>
              <a:ext uri="{FF2B5EF4-FFF2-40B4-BE49-F238E27FC236}">
                <a16:creationId xmlns:a16="http://schemas.microsoft.com/office/drawing/2014/main" id="{C99D08C8-DDAD-4000-977E-ADD03CE76A5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5265" y="2255560"/>
            <a:ext cx="247650"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文本框 10">
            <a:extLst>
              <a:ext uri="{FF2B5EF4-FFF2-40B4-BE49-F238E27FC236}">
                <a16:creationId xmlns:a16="http://schemas.microsoft.com/office/drawing/2014/main" id="{66ABF5C5-736D-4AD8-B176-839B7EF5045F}"/>
              </a:ext>
            </a:extLst>
          </p:cNvPr>
          <p:cNvSpPr txBox="1"/>
          <p:nvPr/>
        </p:nvSpPr>
        <p:spPr>
          <a:xfrm>
            <a:off x="1249362" y="2182813"/>
            <a:ext cx="3055510" cy="369332"/>
          </a:xfrm>
          <a:prstGeom prst="rect">
            <a:avLst/>
          </a:prstGeom>
          <a:noFill/>
        </p:spPr>
        <p:txBody>
          <a:bodyPr wrap="square">
            <a:spAutoFit/>
          </a:bodyPr>
          <a:lstStyle/>
          <a:p>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1</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2</a:t>
            </a:r>
            <a:r>
              <a:rPr lang="zh-CN" altLang="en-US" dirty="0">
                <a:solidFill>
                  <a:srgbClr val="222222"/>
                </a:solidFill>
                <a:latin typeface="Verdana" panose="020B0604030504040204" pitchFamily="34" charset="0"/>
              </a:rPr>
              <a:t>≥</a:t>
            </a:r>
            <a:r>
              <a:rPr lang="en-US" altLang="zh-CN" dirty="0">
                <a:solidFill>
                  <a:srgbClr val="222222"/>
                </a:solidFill>
                <a:latin typeface="Verdana" panose="020B0604030504040204" pitchFamily="34" charset="0"/>
              </a:rPr>
              <a:t>…</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aseline="-25000" dirty="0">
                <a:solidFill>
                  <a:srgbClr val="222222"/>
                </a:solidFill>
                <a:latin typeface="Verdana" panose="020B0604030504040204" pitchFamily="34" charset="0"/>
              </a:rPr>
              <a:t>d</a:t>
            </a:r>
            <a:endParaRPr lang="zh-CN" altLang="en-US" baseline="-25000" dirty="0"/>
          </a:p>
        </p:txBody>
      </p:sp>
      <p:pic>
        <p:nvPicPr>
          <p:cNvPr id="12" name="Picture 8">
            <a:extLst>
              <a:ext uri="{FF2B5EF4-FFF2-40B4-BE49-F238E27FC236}">
                <a16:creationId xmlns:a16="http://schemas.microsoft.com/office/drawing/2014/main" id="{D5D49B02-760D-434A-92E5-A42ED8826F2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63932" y="2649163"/>
            <a:ext cx="286385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1D014F9B-9B0E-4092-9B3A-8052636372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20114" y="2621353"/>
            <a:ext cx="244475" cy="20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2">
            <a:extLst>
              <a:ext uri="{FF2B5EF4-FFF2-40B4-BE49-F238E27FC236}">
                <a16:creationId xmlns:a16="http://schemas.microsoft.com/office/drawing/2014/main" id="{2875FD80-0BCE-4B1C-AFCE-1C3AD93761F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579911" y="2649163"/>
            <a:ext cx="346075"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3">
            <a:extLst>
              <a:ext uri="{FF2B5EF4-FFF2-40B4-BE49-F238E27FC236}">
                <a16:creationId xmlns:a16="http://schemas.microsoft.com/office/drawing/2014/main" id="{BB7AB0A5-0428-4795-B4A9-C9203B2D0E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1069798" y="2637228"/>
            <a:ext cx="16510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25">
            <a:extLst>
              <a:ext uri="{FF2B5EF4-FFF2-40B4-BE49-F238E27FC236}">
                <a16:creationId xmlns:a16="http://schemas.microsoft.com/office/drawing/2014/main" id="{181A527C-B33A-4EB3-88EB-2AB49B4ED7A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605881" y="2944338"/>
            <a:ext cx="2503487"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6">
            <a:extLst>
              <a:ext uri="{FF2B5EF4-FFF2-40B4-BE49-F238E27FC236}">
                <a16:creationId xmlns:a16="http://schemas.microsoft.com/office/drawing/2014/main" id="{7CCAC5A2-49D9-43A9-8065-A54B6F93CB64}"/>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9338734" y="4417262"/>
            <a:ext cx="812800"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7">
            <a:extLst>
              <a:ext uri="{FF2B5EF4-FFF2-40B4-BE49-F238E27FC236}">
                <a16:creationId xmlns:a16="http://schemas.microsoft.com/office/drawing/2014/main" id="{172478F8-E04D-48E1-8ED0-6939CDBC18C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57624" y="4844605"/>
            <a:ext cx="2916237"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28">
            <a:extLst>
              <a:ext uri="{FF2B5EF4-FFF2-40B4-BE49-F238E27FC236}">
                <a16:creationId xmlns:a16="http://schemas.microsoft.com/office/drawing/2014/main" id="{3E1F7A28-495B-46A5-8AE4-035947CBBA55}"/>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7643410" y="4884292"/>
            <a:ext cx="21907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29">
            <a:extLst>
              <a:ext uri="{FF2B5EF4-FFF2-40B4-BE49-F238E27FC236}">
                <a16:creationId xmlns:a16="http://schemas.microsoft.com/office/drawing/2014/main" id="{6C9743E1-F5A7-41E8-BC94-2465064DD04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364592"/>
            <a:ext cx="163512"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31">
            <a:extLst>
              <a:ext uri="{FF2B5EF4-FFF2-40B4-BE49-F238E27FC236}">
                <a16:creationId xmlns:a16="http://schemas.microsoft.com/office/drawing/2014/main" id="{580D13D4-298E-42BF-AB8A-BBD06CD5D8D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806296" y="5438651"/>
            <a:ext cx="3608387"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1756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443BA05-1FE0-4832-B6FA-2EDDAC2A90C5}"/>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C3D43600-1920-4F48-A838-B02DC78ED964}"/>
              </a:ext>
            </a:extLst>
          </p:cNvPr>
          <p:cNvSpPr>
            <a:spLocks noGrp="1"/>
          </p:cNvSpPr>
          <p:nvPr>
            <p:ph type="sldNum" sz="quarter" idx="11"/>
          </p:nvPr>
        </p:nvSpPr>
        <p:spPr/>
        <p:txBody>
          <a:bodyPr/>
          <a:lstStyle/>
          <a:p>
            <a:fld id="{8A43780D-5C61-47C7-84FD-DBDC025933FC}" type="slidenum">
              <a:rPr lang="en-US" altLang="zh-CN" smtClean="0"/>
              <a:t>13</a:t>
            </a:fld>
            <a:endParaRPr lang="en-US" altLang="zh-CN"/>
          </a:p>
        </p:txBody>
      </p:sp>
      <p:sp>
        <p:nvSpPr>
          <p:cNvPr id="4" name="Title 1">
            <a:extLst>
              <a:ext uri="{FF2B5EF4-FFF2-40B4-BE49-F238E27FC236}">
                <a16:creationId xmlns:a16="http://schemas.microsoft.com/office/drawing/2014/main" id="{7360E9B0-EF53-4431-8736-D7BB7D5FC3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Title 1">
            <a:extLst>
              <a:ext uri="{FF2B5EF4-FFF2-40B4-BE49-F238E27FC236}">
                <a16:creationId xmlns:a16="http://schemas.microsoft.com/office/drawing/2014/main" id="{120B111F-9A1F-4C61-A214-6B9BB317F3B6}"/>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Text Placeholder 2">
            <a:extLst>
              <a:ext uri="{FF2B5EF4-FFF2-40B4-BE49-F238E27FC236}">
                <a16:creationId xmlns:a16="http://schemas.microsoft.com/office/drawing/2014/main" id="{CAD0DBDE-FEA8-439A-970E-BEDB003A9024}"/>
              </a:ext>
            </a:extLst>
          </p:cNvPr>
          <p:cNvSpPr txBox="1">
            <a:spLocks/>
          </p:cNvSpPr>
          <p:nvPr/>
        </p:nvSpPr>
        <p:spPr bwMode="auto">
          <a:xfrm>
            <a:off x="630767" y="1326356"/>
            <a:ext cx="8629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MDS</a:t>
            </a:r>
            <a:r>
              <a:rPr lang="zh-CN" altLang="en-US" sz="2800" dirty="0">
                <a:solidFill>
                  <a:schemeClr val="tx2"/>
                </a:solidFill>
                <a:ea typeface="微软雅黑" panose="020B0503020204020204" pitchFamily="34" charset="-122"/>
              </a:rPr>
              <a:t>算法的描述</a:t>
            </a:r>
            <a:endParaRPr lang="en-US" altLang="zh-CN" sz="2800" dirty="0">
              <a:solidFill>
                <a:schemeClr val="tx2"/>
              </a:solidFill>
              <a:ea typeface="微软雅黑" panose="020B0503020204020204" pitchFamily="34" charset="-122"/>
            </a:endParaRPr>
          </a:p>
        </p:txBody>
      </p:sp>
      <p:pic>
        <p:nvPicPr>
          <p:cNvPr id="7" name="Picture 5">
            <a:extLst>
              <a:ext uri="{FF2B5EF4-FFF2-40B4-BE49-F238E27FC236}">
                <a16:creationId xmlns:a16="http://schemas.microsoft.com/office/drawing/2014/main" id="{1AB3D98E-ACF7-4436-98AB-6C760BA0CC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56784" y="2271712"/>
            <a:ext cx="91440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868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2626C7-8E3F-447E-85A8-CC9439BA40F1}"/>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2E5313CF-E49A-4FD2-AB56-3FE1A70C1350}"/>
              </a:ext>
            </a:extLst>
          </p:cNvPr>
          <p:cNvSpPr>
            <a:spLocks noGrp="1"/>
          </p:cNvSpPr>
          <p:nvPr>
            <p:ph type="sldNum" sz="quarter" idx="11"/>
          </p:nvPr>
        </p:nvSpPr>
        <p:spPr/>
        <p:txBody>
          <a:bodyPr/>
          <a:lstStyle/>
          <a:p>
            <a:fld id="{8A43780D-5C61-47C7-84FD-DBDC025933FC}" type="slidenum">
              <a:rPr lang="en-US" altLang="zh-CN" smtClean="0"/>
              <a:t>14</a:t>
            </a:fld>
            <a:endParaRPr lang="en-US" altLang="zh-CN"/>
          </a:p>
        </p:txBody>
      </p:sp>
      <p:sp>
        <p:nvSpPr>
          <p:cNvPr id="4" name="Title 1">
            <a:extLst>
              <a:ext uri="{FF2B5EF4-FFF2-40B4-BE49-F238E27FC236}">
                <a16:creationId xmlns:a16="http://schemas.microsoft.com/office/drawing/2014/main" id="{4AB26A92-7703-4743-A575-E638C0A9EBF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线性降维方法</a:t>
            </a:r>
            <a:endParaRPr lang="en-US" kern="0" dirty="0"/>
          </a:p>
        </p:txBody>
      </p:sp>
      <p:sp>
        <p:nvSpPr>
          <p:cNvPr id="5" name="Content Placeholder 2">
            <a:extLst>
              <a:ext uri="{FF2B5EF4-FFF2-40B4-BE49-F238E27FC236}">
                <a16:creationId xmlns:a16="http://schemas.microsoft.com/office/drawing/2014/main" id="{4A96706D-3210-4370-9CDD-CDA224368FD1}"/>
              </a:ext>
            </a:extLst>
          </p:cNvPr>
          <p:cNvSpPr txBox="1">
            <a:spLocks/>
          </p:cNvSpPr>
          <p:nvPr/>
        </p:nvSpPr>
        <p:spPr>
          <a:xfrm>
            <a:off x="260349" y="1158875"/>
            <a:ext cx="11698769"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一般来说，欲获得低维子空间，最简单的是对原始高维空间进行线性变换。给定</a:t>
            </a:r>
            <a:r>
              <a:rPr lang="en-US" altLang="zh-CN" kern="0" dirty="0"/>
              <a:t>d</a:t>
            </a:r>
            <a:r>
              <a:rPr lang="zh-CN" altLang="en-US" kern="0" dirty="0"/>
              <a:t>维空间中的样本                                             ，变换之后得到            维空间中的样本</a:t>
            </a:r>
          </a:p>
          <a:p>
            <a:pPr marL="111125" indent="0">
              <a:buNone/>
            </a:pPr>
            <a:endParaRPr lang="zh-CN" altLang="en-US" kern="0" dirty="0"/>
          </a:p>
          <a:p>
            <a:pPr indent="-358775"/>
            <a:r>
              <a:rPr lang="zh-CN" altLang="en-US" kern="0" dirty="0"/>
              <a:t>变换矩阵</a:t>
            </a:r>
            <a:r>
              <a:rPr lang="en-US" altLang="zh-CN" kern="0" dirty="0"/>
              <a:t>W</a:t>
            </a:r>
            <a:r>
              <a:rPr lang="zh-CN" altLang="en-US" kern="0" dirty="0"/>
              <a:t>可视为   个</a:t>
            </a:r>
            <a:r>
              <a:rPr lang="en-US" altLang="zh-CN" kern="0" dirty="0"/>
              <a:t>d</a:t>
            </a:r>
            <a:r>
              <a:rPr lang="zh-CN" altLang="en-US" kern="0" dirty="0"/>
              <a:t>维属性向量。换言之，  是原属性向量   在新坐标系                             中的坐标向量。若     与                 正交，则新坐标系是一个正交坐标系，此时    为正交变换。显然，新空间中的属性是原空间中的属性的线性组合。</a:t>
            </a:r>
          </a:p>
          <a:p>
            <a:pPr indent="-358775"/>
            <a:r>
              <a:rPr lang="zh-CN" altLang="en-US" kern="0" dirty="0"/>
              <a:t>基于线性变换来进行降维的方法称为线性降维方法，对低维子空间性质的不同要求可通过对    施加不同的约束来实现。</a:t>
            </a:r>
          </a:p>
        </p:txBody>
      </p:sp>
      <p:pic>
        <p:nvPicPr>
          <p:cNvPr id="6" name="Picture 3">
            <a:extLst>
              <a:ext uri="{FF2B5EF4-FFF2-40B4-BE49-F238E27FC236}">
                <a16:creationId xmlns:a16="http://schemas.microsoft.com/office/drawing/2014/main" id="{D1BE854C-D6CD-4C5B-A3F3-91D15CE3DB2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38900" y="1734157"/>
            <a:ext cx="3416300"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D3B7D538-CA3C-4758-B95B-64F783313A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37570" y="2197832"/>
            <a:ext cx="798512"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BB162421-A512-46D9-B1F2-04857BE019C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36381" y="2175606"/>
            <a:ext cx="151923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6">
            <a:extLst>
              <a:ext uri="{FF2B5EF4-FFF2-40B4-BE49-F238E27FC236}">
                <a16:creationId xmlns:a16="http://schemas.microsoft.com/office/drawing/2014/main" id="{7AF785C1-B498-4096-B52D-2C7899EE474B}"/>
              </a:ext>
            </a:extLst>
          </p:cNvPr>
          <p:cNvSpPr txBox="1"/>
          <p:nvPr/>
        </p:nvSpPr>
        <p:spPr>
          <a:xfrm>
            <a:off x="1301357" y="2739169"/>
            <a:ext cx="8394700" cy="431800"/>
          </a:xfrm>
          <a:prstGeom prst="rect">
            <a:avLst/>
          </a:prstGeom>
          <a:noFill/>
        </p:spPr>
        <p:txBody>
          <a:bodyPr>
            <a:spAutoFit/>
          </a:bodyPr>
          <a:lstStyle/>
          <a:p>
            <a:pPr fontAlgn="auto">
              <a:spcBef>
                <a:spcPts val="0"/>
              </a:spcBef>
              <a:spcAft>
                <a:spcPts val="0"/>
              </a:spcAft>
              <a:defRPr/>
            </a:pPr>
            <a:r>
              <a:rPr lang="zh-CN" altLang="en-US" sz="2200" dirty="0">
                <a:latin typeface="+mj-ea"/>
                <a:ea typeface="+mj-ea"/>
              </a:rPr>
              <a:t>其中                   是变换矩阵，                   是样本在新空间中的表达。</a:t>
            </a:r>
            <a:endParaRPr lang="en-US" sz="2200" dirty="0">
              <a:latin typeface="+mj-ea"/>
              <a:ea typeface="+mj-ea"/>
            </a:endParaRPr>
          </a:p>
        </p:txBody>
      </p:sp>
      <p:pic>
        <p:nvPicPr>
          <p:cNvPr id="10" name="Picture 7">
            <a:extLst>
              <a:ext uri="{FF2B5EF4-FFF2-40B4-BE49-F238E27FC236}">
                <a16:creationId xmlns:a16="http://schemas.microsoft.com/office/drawing/2014/main" id="{1AD5943B-8CDC-497A-8FF3-3A3D498C8DE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772274"/>
            <a:ext cx="1333500"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1CD3ADB5-7554-4CC7-9CE7-440B98F6C23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71912" y="2761394"/>
            <a:ext cx="1427163"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AF153D60-3DDA-4E2B-8545-331F25EABEF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61516" y="3311988"/>
            <a:ext cx="198437"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2A204CB9-A318-4737-9F42-917360FA8680}"/>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333626" y="3396787"/>
            <a:ext cx="2428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92154C99-8C32-43C9-852B-ED221B7C21BF}"/>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910068" y="3405671"/>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5">
            <a:extLst>
              <a:ext uri="{FF2B5EF4-FFF2-40B4-BE49-F238E27FC236}">
                <a16:creationId xmlns:a16="http://schemas.microsoft.com/office/drawing/2014/main" id="{9FCFB3C0-414B-472C-BF20-8280A5A55A8C}"/>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330521" y="3776538"/>
            <a:ext cx="221456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410B988D-6798-4C40-A5D8-9AF43D4AF926}"/>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646918" y="3853292"/>
            <a:ext cx="390525"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9B4B4502-C4CA-4687-A0E4-233D322FC9EF}"/>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426380" y="3783442"/>
            <a:ext cx="1211263" cy="31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CA80EA83-4CEF-497B-9723-B6B3DF23654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91909" y="4259984"/>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B5D099DC-0A9F-4D0B-909F-35B2B1604271}"/>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5427536" y="5699125"/>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3141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D8012D4-6B21-481B-BC6A-620A88AF66EA}"/>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290ECEF8-4DBC-4CD5-A675-56E94E172FAB}"/>
              </a:ext>
            </a:extLst>
          </p:cNvPr>
          <p:cNvSpPr>
            <a:spLocks noGrp="1"/>
          </p:cNvSpPr>
          <p:nvPr>
            <p:ph type="sldNum" sz="quarter" idx="11"/>
          </p:nvPr>
        </p:nvSpPr>
        <p:spPr/>
        <p:txBody>
          <a:bodyPr/>
          <a:lstStyle/>
          <a:p>
            <a:fld id="{8A43780D-5C61-47C7-84FD-DBDC025933FC}" type="slidenum">
              <a:rPr lang="en-US" altLang="zh-CN" smtClean="0"/>
              <a:t>15</a:t>
            </a:fld>
            <a:endParaRPr lang="en-US" altLang="zh-CN"/>
          </a:p>
        </p:txBody>
      </p:sp>
      <p:sp>
        <p:nvSpPr>
          <p:cNvPr id="4" name="Title 1">
            <a:extLst>
              <a:ext uri="{FF2B5EF4-FFF2-40B4-BE49-F238E27FC236}">
                <a16:creationId xmlns:a16="http://schemas.microsoft.com/office/drawing/2014/main" id="{2EA110E9-A343-4980-872D-EA431A5E8C8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A812FF6D-BBE2-428B-A48C-5BC743FF01EB}"/>
              </a:ext>
            </a:extLst>
          </p:cNvPr>
          <p:cNvSpPr txBox="1">
            <a:spLocks/>
          </p:cNvSpPr>
          <p:nvPr/>
        </p:nvSpPr>
        <p:spPr>
          <a:xfrm>
            <a:off x="260350" y="1149350"/>
            <a:ext cx="11561234" cy="4572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r>
              <a:rPr lang="zh-CN" altLang="en-US" sz="2800" kern="0" dirty="0">
                <a:solidFill>
                  <a:srgbClr val="FF0000"/>
                </a:solidFill>
              </a:rPr>
              <a:t>主成分分析</a:t>
            </a:r>
            <a:r>
              <a:rPr lang="en-US" altLang="zh-CN" sz="2800" kern="0" dirty="0">
                <a:solidFill>
                  <a:srgbClr val="FF0000"/>
                </a:solidFill>
              </a:rPr>
              <a:t>(Principal</a:t>
            </a:r>
            <a:r>
              <a:rPr lang="zh-CN" altLang="en-US" sz="2800" kern="0" dirty="0">
                <a:solidFill>
                  <a:srgbClr val="FF0000"/>
                </a:solidFill>
              </a:rPr>
              <a:t> </a:t>
            </a:r>
            <a:r>
              <a:rPr lang="en-US" altLang="zh-CN" sz="2800" kern="0" dirty="0">
                <a:solidFill>
                  <a:srgbClr val="FF0000"/>
                </a:solidFill>
              </a:rPr>
              <a:t>Component</a:t>
            </a:r>
            <a:r>
              <a:rPr lang="zh-CN" altLang="en-US" sz="2800" kern="0" dirty="0">
                <a:solidFill>
                  <a:srgbClr val="FF0000"/>
                </a:solidFill>
              </a:rPr>
              <a:t> </a:t>
            </a:r>
            <a:r>
              <a:rPr lang="en-US" altLang="zh-CN" sz="2800" kern="0" dirty="0">
                <a:solidFill>
                  <a:srgbClr val="FF0000"/>
                </a:solidFill>
              </a:rPr>
              <a:t>Analysis,</a:t>
            </a:r>
            <a:r>
              <a:rPr lang="zh-CN" altLang="en-US" sz="2800" kern="0" dirty="0">
                <a:solidFill>
                  <a:srgbClr val="FF0000"/>
                </a:solidFill>
              </a:rPr>
              <a:t> 简称</a:t>
            </a:r>
            <a:r>
              <a:rPr lang="en-US" altLang="zh-CN" sz="2800" kern="0" dirty="0">
                <a:solidFill>
                  <a:srgbClr val="FF0000"/>
                </a:solidFill>
              </a:rPr>
              <a:t>PCA)</a:t>
            </a:r>
          </a:p>
          <a:p>
            <a:endParaRPr lang="en-US" altLang="zh-CN" sz="2800" kern="0" dirty="0"/>
          </a:p>
        </p:txBody>
      </p:sp>
      <p:sp>
        <p:nvSpPr>
          <p:cNvPr id="6" name="Content Placeholder 3">
            <a:extLst>
              <a:ext uri="{FF2B5EF4-FFF2-40B4-BE49-F238E27FC236}">
                <a16:creationId xmlns:a16="http://schemas.microsoft.com/office/drawing/2014/main" id="{42B1BBA5-49DE-45E6-A439-B1385D2E0FB6}"/>
              </a:ext>
            </a:extLst>
          </p:cNvPr>
          <p:cNvSpPr txBox="1">
            <a:spLocks/>
          </p:cNvSpPr>
          <p:nvPr/>
        </p:nvSpPr>
        <p:spPr>
          <a:xfrm>
            <a:off x="260350" y="2068513"/>
            <a:ext cx="11561234" cy="3852862"/>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sz="2400" kern="0"/>
              <a:t>对于正交属性空间中的样本点，如何用一个超平面对所有样本进行恰当的表达？</a:t>
            </a:r>
            <a:endParaRPr lang="en-US" altLang="zh-CN" sz="2400" kern="0"/>
          </a:p>
          <a:p>
            <a:pPr indent="-360000" fontAlgn="auto">
              <a:spcAft>
                <a:spcPts val="0"/>
              </a:spcAft>
              <a:defRPr/>
            </a:pPr>
            <a:endParaRPr lang="en-US" altLang="zh-CN" kern="0"/>
          </a:p>
          <a:p>
            <a:pPr indent="-360000" fontAlgn="auto">
              <a:spcAft>
                <a:spcPts val="0"/>
              </a:spcAft>
              <a:defRPr/>
            </a:pPr>
            <a:r>
              <a:rPr lang="zh-CN" altLang="en-US" kern="0"/>
              <a:t>容易想到，若存在这样的超平面，那么它大概应具有这样的性质：</a:t>
            </a:r>
            <a:endParaRPr lang="en-US" altLang="zh-CN" kern="0"/>
          </a:p>
          <a:p>
            <a:pPr lvl="1" indent="-360000" fontAlgn="auto">
              <a:spcAft>
                <a:spcPts val="0"/>
              </a:spcAft>
              <a:defRPr/>
            </a:pPr>
            <a:r>
              <a:rPr lang="zh-CN" altLang="en-US" kern="0"/>
              <a:t>最近重构性：样本点到这个超平面的距离都足够近；</a:t>
            </a:r>
            <a:endParaRPr lang="en-US" altLang="zh-CN" kern="0"/>
          </a:p>
          <a:p>
            <a:pPr lvl="1" indent="-360000" fontAlgn="auto">
              <a:spcAft>
                <a:spcPts val="0"/>
              </a:spcAft>
              <a:defRPr/>
            </a:pPr>
            <a:r>
              <a:rPr lang="zh-CN" altLang="en-US" kern="0"/>
              <a:t>最大可分性：样本点在这个超平面上的投影能尽可能分开。</a:t>
            </a:r>
            <a:endParaRPr lang="en-US" altLang="zh-CN" kern="0"/>
          </a:p>
          <a:p>
            <a:pPr lvl="1" indent="-360000" fontAlgn="auto">
              <a:spcAft>
                <a:spcPts val="0"/>
              </a:spcAft>
              <a:defRPr/>
            </a:pPr>
            <a:endParaRPr lang="en-US" altLang="zh-CN" kern="0"/>
          </a:p>
          <a:p>
            <a:pPr indent="-360000" fontAlgn="auto">
              <a:spcAft>
                <a:spcPts val="0"/>
              </a:spcAft>
              <a:defRPr/>
            </a:pPr>
            <a:r>
              <a:rPr lang="zh-CN" altLang="en-US" kern="0"/>
              <a:t>基于最近重构性和最大可分性，能分别得到主成分分析的两种等价推导。</a:t>
            </a:r>
          </a:p>
          <a:p>
            <a:pPr marL="0" indent="0" fontAlgn="auto">
              <a:spcAft>
                <a:spcPts val="0"/>
              </a:spcAft>
              <a:buFont typeface="Wingdings" panose="05000000000000000000" pitchFamily="2" charset="2"/>
              <a:buNone/>
              <a:defRPr/>
            </a:pPr>
            <a:endParaRPr lang="zh-CN" altLang="en-US" kern="0"/>
          </a:p>
          <a:p>
            <a:pPr marL="0" indent="0" fontAlgn="auto">
              <a:spcAft>
                <a:spcPts val="0"/>
              </a:spcAft>
              <a:buFont typeface="Wingdings" panose="05000000000000000000" pitchFamily="2" charset="2"/>
              <a:buNone/>
              <a:defRPr/>
            </a:pPr>
            <a:endParaRPr lang="zh-CN" altLang="en-US" kern="0" dirty="0"/>
          </a:p>
        </p:txBody>
      </p:sp>
    </p:spTree>
    <p:extLst>
      <p:ext uri="{BB962C8B-B14F-4D97-AF65-F5344CB8AC3E}">
        <p14:creationId xmlns:p14="http://schemas.microsoft.com/office/powerpoint/2010/main" val="3488366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78FB67B-D95B-4A1A-9285-78A422BB0FB5}"/>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BA5732FB-D1FA-416E-AF40-43C55D74E413}"/>
              </a:ext>
            </a:extLst>
          </p:cNvPr>
          <p:cNvSpPr>
            <a:spLocks noGrp="1"/>
          </p:cNvSpPr>
          <p:nvPr>
            <p:ph type="sldNum" sz="quarter" idx="11"/>
          </p:nvPr>
        </p:nvSpPr>
        <p:spPr/>
        <p:txBody>
          <a:bodyPr/>
          <a:lstStyle/>
          <a:p>
            <a:fld id="{8A43780D-5C61-47C7-84FD-DBDC025933FC}" type="slidenum">
              <a:rPr lang="en-US" altLang="zh-CN" smtClean="0"/>
              <a:t>16</a:t>
            </a:fld>
            <a:endParaRPr lang="en-US" altLang="zh-CN"/>
          </a:p>
        </p:txBody>
      </p:sp>
      <p:sp>
        <p:nvSpPr>
          <p:cNvPr id="4" name="Title 1">
            <a:extLst>
              <a:ext uri="{FF2B5EF4-FFF2-40B4-BE49-F238E27FC236}">
                <a16:creationId xmlns:a16="http://schemas.microsoft.com/office/drawing/2014/main" id="{B77A93FC-2BFC-4233-94F4-D117C2B2DD7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12016A97-660D-4585-BE5C-A395396F0D40}"/>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6" name="Content Placeholder 3">
            <a:extLst>
              <a:ext uri="{FF2B5EF4-FFF2-40B4-BE49-F238E27FC236}">
                <a16:creationId xmlns:a16="http://schemas.microsoft.com/office/drawing/2014/main" id="{62EF5F56-EE1C-4940-831E-7426751421BA}"/>
              </a:ext>
            </a:extLst>
          </p:cNvPr>
          <p:cNvSpPr txBox="1">
            <a:spLocks/>
          </p:cNvSpPr>
          <p:nvPr/>
        </p:nvSpPr>
        <p:spPr>
          <a:xfrm>
            <a:off x="260349" y="1746250"/>
            <a:ext cx="11698769"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对样本进行中心化，             ，再假定投影变换后得到的新坐标系为                             ， 其中    是标准正交基向量，</a:t>
            </a:r>
          </a:p>
          <a:p>
            <a:endParaRPr lang="zh-CN" altLang="en-US" kern="0" dirty="0"/>
          </a:p>
          <a:p>
            <a:endParaRPr lang="en-US" altLang="zh-CN" kern="0" dirty="0"/>
          </a:p>
          <a:p>
            <a:r>
              <a:rPr lang="zh-CN" altLang="en-US" kern="0" dirty="0"/>
              <a:t>若丢弃新坐标系中的部分坐标，即将维度降低到             ，则样本点在低维坐标系中的投影是                                     ，                是    在低维坐标下第</a:t>
            </a:r>
            <a:r>
              <a:rPr lang="en-US" altLang="zh-CN" kern="0" dirty="0"/>
              <a:t>j</a:t>
            </a:r>
            <a:r>
              <a:rPr lang="zh-CN" altLang="en-US" kern="0" dirty="0"/>
              <a:t>维的坐标，若基于   来重构    ，则会得到</a:t>
            </a:r>
            <a:endParaRPr lang="en-US" altLang="zh-CN" kern="0" dirty="0"/>
          </a:p>
          <a:p>
            <a:endParaRPr lang="en-US" altLang="zh-CN" kern="0" dirty="0"/>
          </a:p>
          <a:p>
            <a:endParaRPr lang="en-US" altLang="zh-CN" kern="0" dirty="0"/>
          </a:p>
        </p:txBody>
      </p:sp>
      <p:pic>
        <p:nvPicPr>
          <p:cNvPr id="7" name="Picture 6">
            <a:extLst>
              <a:ext uri="{FF2B5EF4-FFF2-40B4-BE49-F238E27FC236}">
                <a16:creationId xmlns:a16="http://schemas.microsoft.com/office/drawing/2014/main" id="{925103F0-956E-40D4-BB72-71010737FFF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77093" y="1828443"/>
            <a:ext cx="113823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3FE3CB4-FB2A-475E-92DE-3C1770C9EB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63822" y="2370333"/>
            <a:ext cx="2090738"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07643E8F-8787-444C-9684-39B3B434BBF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46212" y="2363937"/>
            <a:ext cx="344487"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BECA2C06-CA7C-4E70-8F15-DD1E459EC77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527657" y="2949476"/>
            <a:ext cx="3930650" cy="37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4">
            <a:extLst>
              <a:ext uri="{FF2B5EF4-FFF2-40B4-BE49-F238E27FC236}">
                <a16:creationId xmlns:a16="http://schemas.microsoft.com/office/drawing/2014/main" id="{8EB27136-6AAA-4D73-A2C2-01A1D9B806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932488" y="3993900"/>
            <a:ext cx="8509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5">
            <a:extLst>
              <a:ext uri="{FF2B5EF4-FFF2-40B4-BE49-F238E27FC236}">
                <a16:creationId xmlns:a16="http://schemas.microsoft.com/office/drawing/2014/main" id="{B695339B-CAB9-48D8-BC40-DB0C43F7FA4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60077" y="4401294"/>
            <a:ext cx="27955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6">
            <a:extLst>
              <a:ext uri="{FF2B5EF4-FFF2-40B4-BE49-F238E27FC236}">
                <a16:creationId xmlns:a16="http://schemas.microsoft.com/office/drawing/2014/main" id="{ED1CD2F2-0284-4A84-B680-5044E809361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032376" y="4411413"/>
            <a:ext cx="1325562"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7">
            <a:extLst>
              <a:ext uri="{FF2B5EF4-FFF2-40B4-BE49-F238E27FC236}">
                <a16:creationId xmlns:a16="http://schemas.microsoft.com/office/drawing/2014/main" id="{9D721DCA-CB60-4318-B69C-0D8D38754219}"/>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777216" y="4499162"/>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5">
            <a:extLst>
              <a:ext uri="{FF2B5EF4-FFF2-40B4-BE49-F238E27FC236}">
                <a16:creationId xmlns:a16="http://schemas.microsoft.com/office/drawing/2014/main" id="{9F4F598D-EED6-4F40-81BF-25413F9743B0}"/>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075631" y="4935131"/>
            <a:ext cx="279400"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1">
            <a:extLst>
              <a:ext uri="{FF2B5EF4-FFF2-40B4-BE49-F238E27FC236}">
                <a16:creationId xmlns:a16="http://schemas.microsoft.com/office/drawing/2014/main" id="{5A109F74-0B97-4B57-BE4D-4E9A80A40968}"/>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457870" y="4946354"/>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E089F765-0A96-45AC-BA29-4496BE625B71}"/>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440631" y="5345112"/>
            <a:ext cx="1828800" cy="884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53885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2F7F2D4-3037-41B5-86F0-58490B3AC36F}"/>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D9ABBFFE-626B-42F5-9233-0ADA153FB278}"/>
              </a:ext>
            </a:extLst>
          </p:cNvPr>
          <p:cNvSpPr>
            <a:spLocks noGrp="1"/>
          </p:cNvSpPr>
          <p:nvPr>
            <p:ph type="sldNum" sz="quarter" idx="11"/>
          </p:nvPr>
        </p:nvSpPr>
        <p:spPr/>
        <p:txBody>
          <a:bodyPr/>
          <a:lstStyle/>
          <a:p>
            <a:fld id="{8A43780D-5C61-47C7-84FD-DBDC025933FC}" type="slidenum">
              <a:rPr lang="en-US" altLang="zh-CN" smtClean="0"/>
              <a:t>17</a:t>
            </a:fld>
            <a:endParaRPr lang="en-US" altLang="zh-CN"/>
          </a:p>
        </p:txBody>
      </p:sp>
      <p:sp>
        <p:nvSpPr>
          <p:cNvPr id="4" name="Title 1">
            <a:extLst>
              <a:ext uri="{FF2B5EF4-FFF2-40B4-BE49-F238E27FC236}">
                <a16:creationId xmlns:a16="http://schemas.microsoft.com/office/drawing/2014/main" id="{47A1F577-6DE1-40A7-B815-C2BE642A0FEA}"/>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47F8651B-FA56-4E8C-B72E-DFAEB5B1820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6" name="Text Placeholder 2">
            <a:extLst>
              <a:ext uri="{FF2B5EF4-FFF2-40B4-BE49-F238E27FC236}">
                <a16:creationId xmlns:a16="http://schemas.microsoft.com/office/drawing/2014/main" id="{CEE0237A-FE0C-4EF4-B400-B9747D41E932}"/>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9" name="Content Placeholder 3">
            <a:extLst>
              <a:ext uri="{FF2B5EF4-FFF2-40B4-BE49-F238E27FC236}">
                <a16:creationId xmlns:a16="http://schemas.microsoft.com/office/drawing/2014/main" id="{EA9412BC-38CE-4386-803C-B2FC5E1896FA}"/>
              </a:ext>
            </a:extLst>
          </p:cNvPr>
          <p:cNvSpPr txBox="1">
            <a:spLocks/>
          </p:cNvSpPr>
          <p:nvPr/>
        </p:nvSpPr>
        <p:spPr>
          <a:xfrm>
            <a:off x="260349" y="1720850"/>
            <a:ext cx="1185288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考虑整个训练集，原样本点    与基于投影重构的样本点     之间的距离为</a:t>
            </a:r>
            <a:endParaRPr lang="en-US" altLang="zh-CN" kern="0" dirty="0"/>
          </a:p>
          <a:p>
            <a:endParaRPr lang="en-US" altLang="zh-CN" kern="0" dirty="0"/>
          </a:p>
          <a:p>
            <a:endParaRPr lang="en-US" altLang="zh-CN" kern="0" dirty="0"/>
          </a:p>
          <a:p>
            <a:pPr marL="0" indent="0">
              <a:buNone/>
            </a:pPr>
            <a:endParaRPr lang="en-US" altLang="zh-CN" kern="0" dirty="0"/>
          </a:p>
          <a:p>
            <a:r>
              <a:rPr lang="zh-CN" altLang="en-US" kern="0" dirty="0"/>
              <a:t>根据最近重构性应最小化上式。考虑到      是标准正交基，</a:t>
            </a:r>
            <a:r>
              <a:rPr lang="en-US" altLang="zh-CN" kern="0" dirty="0"/>
              <a:t>         </a:t>
            </a:r>
            <a:r>
              <a:rPr lang="zh-CN" altLang="en-US" sz="3200" dirty="0"/>
              <a:t>是协方差矩阵，有</a:t>
            </a:r>
            <a:endParaRPr lang="en-US" altLang="zh-CN" sz="3200" dirty="0"/>
          </a:p>
          <a:p>
            <a:pPr marL="0" indent="0">
              <a:buNone/>
            </a:pPr>
            <a:r>
              <a:rPr lang="zh-CN" altLang="en-US" kern="0" dirty="0"/>
              <a:t>         </a:t>
            </a:r>
            <a:endParaRPr lang="en-US" altLang="zh-CN" kern="0" dirty="0"/>
          </a:p>
          <a:p>
            <a:endParaRPr lang="en-US" altLang="zh-CN" kern="0" dirty="0"/>
          </a:p>
        </p:txBody>
      </p:sp>
      <p:pic>
        <p:nvPicPr>
          <p:cNvPr id="10" name="Picture 16">
            <a:extLst>
              <a:ext uri="{FF2B5EF4-FFF2-40B4-BE49-F238E27FC236}">
                <a16:creationId xmlns:a16="http://schemas.microsoft.com/office/drawing/2014/main" id="{F9EFB719-808D-41D0-A324-000D605D43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31480" y="1917700"/>
            <a:ext cx="2873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0">
            <a:extLst>
              <a:ext uri="{FF2B5EF4-FFF2-40B4-BE49-F238E27FC236}">
                <a16:creationId xmlns:a16="http://schemas.microsoft.com/office/drawing/2014/main" id="{5D55F452-ACD6-4372-8E8F-8257CCCFECF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40194" y="1866105"/>
            <a:ext cx="30956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6">
            <a:extLst>
              <a:ext uri="{FF2B5EF4-FFF2-40B4-BE49-F238E27FC236}">
                <a16:creationId xmlns:a16="http://schemas.microsoft.com/office/drawing/2014/main" id="{19638BF3-4266-4623-8FB0-F657A18AAD2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67705" y="2613026"/>
            <a:ext cx="5842000" cy="167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481B6C07-5DE6-4E98-8A68-E565B44797E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283004" y="4462321"/>
            <a:ext cx="869950"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7">
            <a:extLst>
              <a:ext uri="{FF2B5EF4-FFF2-40B4-BE49-F238E27FC236}">
                <a16:creationId xmlns:a16="http://schemas.microsoft.com/office/drawing/2014/main" id="{E9426953-21FB-4044-8F64-4CC88001C7F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38174" y="4584559"/>
            <a:ext cx="395288"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4">
            <a:extLst>
              <a:ext uri="{FF2B5EF4-FFF2-40B4-BE49-F238E27FC236}">
                <a16:creationId xmlns:a16="http://schemas.microsoft.com/office/drawing/2014/main" id="{25AD949B-2FD0-446A-88EC-FE2C1603B9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665511" y="5022693"/>
            <a:ext cx="2846388"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23">
            <a:extLst>
              <a:ext uri="{FF2B5EF4-FFF2-40B4-BE49-F238E27FC236}">
                <a16:creationId xmlns:a16="http://schemas.microsoft.com/office/drawing/2014/main" id="{EC488E14-5F2A-4529-A4F3-8FCE73896BE1}"/>
              </a:ext>
            </a:extLst>
          </p:cNvPr>
          <p:cNvSpPr txBox="1">
            <a:spLocks noChangeArrowheads="1"/>
          </p:cNvSpPr>
          <p:nvPr/>
        </p:nvSpPr>
        <p:spPr bwMode="auto">
          <a:xfrm>
            <a:off x="788577" y="5930758"/>
            <a:ext cx="81280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这就是主成分分析的优化目标。</a:t>
            </a:r>
            <a:endParaRPr lang="en-US" altLang="zh-CN" sz="2200"/>
          </a:p>
        </p:txBody>
      </p:sp>
    </p:spTree>
    <p:extLst>
      <p:ext uri="{BB962C8B-B14F-4D97-AF65-F5344CB8AC3E}">
        <p14:creationId xmlns:p14="http://schemas.microsoft.com/office/powerpoint/2010/main" val="3086332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836DCEE-A430-46E8-909F-B3AB971D325D}"/>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EB543C9E-5EF4-424E-9CEE-3E0B256648BD}"/>
              </a:ext>
            </a:extLst>
          </p:cNvPr>
          <p:cNvSpPr>
            <a:spLocks noGrp="1"/>
          </p:cNvSpPr>
          <p:nvPr>
            <p:ph type="sldNum" sz="quarter" idx="11"/>
          </p:nvPr>
        </p:nvSpPr>
        <p:spPr/>
        <p:txBody>
          <a:bodyPr/>
          <a:lstStyle/>
          <a:p>
            <a:fld id="{8A43780D-5C61-47C7-84FD-DBDC025933FC}" type="slidenum">
              <a:rPr lang="en-US" altLang="zh-CN" smtClean="0"/>
              <a:t>18</a:t>
            </a:fld>
            <a:endParaRPr lang="en-US" altLang="zh-CN"/>
          </a:p>
        </p:txBody>
      </p:sp>
      <p:sp>
        <p:nvSpPr>
          <p:cNvPr id="4" name="Title 1">
            <a:extLst>
              <a:ext uri="{FF2B5EF4-FFF2-40B4-BE49-F238E27FC236}">
                <a16:creationId xmlns:a16="http://schemas.microsoft.com/office/drawing/2014/main" id="{8B7C24AE-77D5-44F9-B7EC-B5A7AF05258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959EC48D-F273-443E-B82B-80AF8BF01AA2}"/>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0F665FAF-843D-4AF8-87DD-3D53FD1829A8}"/>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最大可分性</a:t>
            </a:r>
            <a:endParaRPr lang="en-US" kern="0" dirty="0">
              <a:solidFill>
                <a:srgbClr val="FF0000"/>
              </a:solidFill>
            </a:endParaRPr>
          </a:p>
        </p:txBody>
      </p:sp>
      <p:sp>
        <p:nvSpPr>
          <p:cNvPr id="7" name="Content Placeholder 3">
            <a:extLst>
              <a:ext uri="{FF2B5EF4-FFF2-40B4-BE49-F238E27FC236}">
                <a16:creationId xmlns:a16="http://schemas.microsoft.com/office/drawing/2014/main" id="{D53A4386-C878-42B6-9AE9-3FD5443534A3}"/>
              </a:ext>
            </a:extLst>
          </p:cNvPr>
          <p:cNvSpPr txBox="1">
            <a:spLocks/>
          </p:cNvSpPr>
          <p:nvPr/>
        </p:nvSpPr>
        <p:spPr>
          <a:xfrm>
            <a:off x="260350" y="1257300"/>
            <a:ext cx="1166794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endParaRPr lang="zh-CN" altLang="en-US" kern="0" dirty="0"/>
          </a:p>
          <a:p>
            <a:r>
              <a:rPr lang="zh-CN" altLang="en-US" kern="0" dirty="0"/>
              <a:t>样本点    在新空间中超平面上的投影是          ，若所有样本点的投影能尽可能分开，则应该使得投影后样本点的方差最大化。若投影后样本点的方差是                  ，于是优化目标可写为    </a:t>
            </a:r>
          </a:p>
        </p:txBody>
      </p:sp>
      <p:pic>
        <p:nvPicPr>
          <p:cNvPr id="8" name="Picture 6">
            <a:extLst>
              <a:ext uri="{FF2B5EF4-FFF2-40B4-BE49-F238E27FC236}">
                <a16:creationId xmlns:a16="http://schemas.microsoft.com/office/drawing/2014/main" id="{8817D719-BD5E-4CF3-80A6-FA73AD57449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052781"/>
            <a:ext cx="3190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91C38B34-A652-4ADF-B92B-49F1C445E85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16080" y="1967056"/>
            <a:ext cx="809625"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2850AF54-B2EB-4005-AA1C-65ED71D7B6A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89375" y="2849473"/>
            <a:ext cx="1371600"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913379F7-9327-4085-B548-9AC0946E59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05512" y="3429000"/>
            <a:ext cx="2797175" cy="85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3">
            <a:extLst>
              <a:ext uri="{FF2B5EF4-FFF2-40B4-BE49-F238E27FC236}">
                <a16:creationId xmlns:a16="http://schemas.microsoft.com/office/drawing/2014/main" id="{E59E6D14-A2C8-468A-A351-80DC628D4D33}"/>
              </a:ext>
            </a:extLst>
          </p:cNvPr>
          <p:cNvSpPr txBox="1">
            <a:spLocks noChangeArrowheads="1"/>
          </p:cNvSpPr>
          <p:nvPr/>
        </p:nvSpPr>
        <p:spPr bwMode="auto">
          <a:xfrm>
            <a:off x="512763" y="4872038"/>
            <a:ext cx="47529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显然与                               等价。</a:t>
            </a:r>
            <a:endParaRPr lang="en-US" altLang="zh-CN" sz="2200" dirty="0"/>
          </a:p>
        </p:txBody>
      </p:sp>
      <p:pic>
        <p:nvPicPr>
          <p:cNvPr id="14" name="Picture 14">
            <a:extLst>
              <a:ext uri="{FF2B5EF4-FFF2-40B4-BE49-F238E27FC236}">
                <a16:creationId xmlns:a16="http://schemas.microsoft.com/office/drawing/2014/main" id="{E9C8CFD2-E385-4DDE-9424-93FC4EA3386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69618" y="4692650"/>
            <a:ext cx="2871787"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7">
            <a:extLst>
              <a:ext uri="{FF2B5EF4-FFF2-40B4-BE49-F238E27FC236}">
                <a16:creationId xmlns:a16="http://schemas.microsoft.com/office/drawing/2014/main" id="{742ECCAB-90ED-49CB-BD02-B552AE10D96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86567" y="2641887"/>
            <a:ext cx="3113087" cy="440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22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C090E00-6453-4FB8-90D2-3331F034961F}"/>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6A280B45-B76C-4A15-8A43-0365E2D92BB3}"/>
              </a:ext>
            </a:extLst>
          </p:cNvPr>
          <p:cNvSpPr>
            <a:spLocks noGrp="1"/>
          </p:cNvSpPr>
          <p:nvPr>
            <p:ph type="sldNum" sz="quarter" idx="11"/>
          </p:nvPr>
        </p:nvSpPr>
        <p:spPr/>
        <p:txBody>
          <a:bodyPr/>
          <a:lstStyle/>
          <a:p>
            <a:fld id="{8A43780D-5C61-47C7-84FD-DBDC025933FC}" type="slidenum">
              <a:rPr lang="en-US" altLang="zh-CN" smtClean="0"/>
              <a:t>19</a:t>
            </a:fld>
            <a:endParaRPr lang="en-US" altLang="zh-CN"/>
          </a:p>
        </p:txBody>
      </p:sp>
      <p:sp>
        <p:nvSpPr>
          <p:cNvPr id="4" name="Title 1">
            <a:extLst>
              <a:ext uri="{FF2B5EF4-FFF2-40B4-BE49-F238E27FC236}">
                <a16:creationId xmlns:a16="http://schemas.microsoft.com/office/drawing/2014/main" id="{DDBA83D6-0461-4420-BB67-942610244D9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E15D3673-66E1-483F-8D79-EE9075AC5155}"/>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1DEA01B7-929F-4C06-9208-02D7ACF9C7A2}"/>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的求解</a:t>
            </a:r>
            <a:endParaRPr lang="en-US" kern="0" dirty="0">
              <a:solidFill>
                <a:srgbClr val="FF0000"/>
              </a:solidFill>
            </a:endParaRPr>
          </a:p>
        </p:txBody>
      </p:sp>
      <p:pic>
        <p:nvPicPr>
          <p:cNvPr id="7" name="Picture 15">
            <a:extLst>
              <a:ext uri="{FF2B5EF4-FFF2-40B4-BE49-F238E27FC236}">
                <a16:creationId xmlns:a16="http://schemas.microsoft.com/office/drawing/2014/main" id="{B9C8A89B-496A-4829-ACCE-2B8FBB02A21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1759" y="1829514"/>
            <a:ext cx="2917825" cy="88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7">
            <a:extLst>
              <a:ext uri="{FF2B5EF4-FFF2-40B4-BE49-F238E27FC236}">
                <a16:creationId xmlns:a16="http://schemas.microsoft.com/office/drawing/2014/main" id="{1E0A479E-0D77-4C10-B567-708BD78110A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03397" y="1829514"/>
            <a:ext cx="3176587"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Content Placeholder 3">
            <a:extLst>
              <a:ext uri="{FF2B5EF4-FFF2-40B4-BE49-F238E27FC236}">
                <a16:creationId xmlns:a16="http://schemas.microsoft.com/office/drawing/2014/main" id="{F842759B-9D07-4F1E-B6D5-3A472D0F538B}"/>
              </a:ext>
            </a:extLst>
          </p:cNvPr>
          <p:cNvSpPr txBox="1">
            <a:spLocks/>
          </p:cNvSpPr>
          <p:nvPr/>
        </p:nvSpPr>
        <p:spPr>
          <a:xfrm>
            <a:off x="164286" y="2827730"/>
            <a:ext cx="1167822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对优化式使用拉格朗日乘子法可得         </a:t>
            </a:r>
            <a:endParaRPr lang="zh-CN" altLang="en-US" kern="0" dirty="0"/>
          </a:p>
        </p:txBody>
      </p:sp>
      <p:pic>
        <p:nvPicPr>
          <p:cNvPr id="10" name="Picture 4">
            <a:extLst>
              <a:ext uri="{FF2B5EF4-FFF2-40B4-BE49-F238E27FC236}">
                <a16:creationId xmlns:a16="http://schemas.microsoft.com/office/drawing/2014/main" id="{37667446-321D-43F6-B664-1FFE5127546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08400" y="3431773"/>
            <a:ext cx="2387600"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3">
            <a:extLst>
              <a:ext uri="{FF2B5EF4-FFF2-40B4-BE49-F238E27FC236}">
                <a16:creationId xmlns:a16="http://schemas.microsoft.com/office/drawing/2014/main" id="{861E9C23-DFC2-41CB-AE7A-0FB99873F723}"/>
              </a:ext>
            </a:extLst>
          </p:cNvPr>
          <p:cNvSpPr txBox="1">
            <a:spLocks noChangeArrowheads="1"/>
          </p:cNvSpPr>
          <p:nvPr/>
        </p:nvSpPr>
        <p:spPr bwMode="auto">
          <a:xfrm>
            <a:off x="593725" y="4641850"/>
            <a:ext cx="1122785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只需对协方差矩阵         进行特征值分解，并将求得的特征值序：                           ，再取前   个特征值对应的特征向量构成                              ，这就是主成分分析的解。</a:t>
            </a:r>
            <a:endParaRPr lang="en-US" altLang="zh-CN" sz="2200" dirty="0"/>
          </a:p>
        </p:txBody>
      </p:sp>
      <p:pic>
        <p:nvPicPr>
          <p:cNvPr id="12" name="Picture 5">
            <a:extLst>
              <a:ext uri="{FF2B5EF4-FFF2-40B4-BE49-F238E27FC236}">
                <a16:creationId xmlns:a16="http://schemas.microsoft.com/office/drawing/2014/main" id="{FA16AF75-B6F0-42AE-9E66-E82D72A1AF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70213" y="4670425"/>
            <a:ext cx="779462"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0A7EA7FB-2E3A-41A3-A904-73BE7C867BF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746501" y="4714875"/>
            <a:ext cx="2566987"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9">
            <a:extLst>
              <a:ext uri="{FF2B5EF4-FFF2-40B4-BE49-F238E27FC236}">
                <a16:creationId xmlns:a16="http://schemas.microsoft.com/office/drawing/2014/main" id="{FE9AFBF2-2FCC-45D4-A39B-7CDF9398DD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583796" y="5026570"/>
            <a:ext cx="207963"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8">
            <a:extLst>
              <a:ext uri="{FF2B5EF4-FFF2-40B4-BE49-F238E27FC236}">
                <a16:creationId xmlns:a16="http://schemas.microsoft.com/office/drawing/2014/main" id="{5DC6B005-E453-419A-A337-8F218B7B78F6}"/>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528603" y="5082420"/>
            <a:ext cx="2879725"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659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A3D9A9-4C9E-4164-B5A8-25D7C02E9CE4}"/>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AF3B2034-16D1-49BB-9263-F5162AAC04A8}"/>
              </a:ext>
            </a:extLst>
          </p:cNvPr>
          <p:cNvSpPr>
            <a:spLocks noGrp="1"/>
          </p:cNvSpPr>
          <p:nvPr>
            <p:ph type="sldNum" sz="quarter" idx="11"/>
          </p:nvPr>
        </p:nvSpPr>
        <p:spPr/>
        <p:txBody>
          <a:bodyPr/>
          <a:lstStyle/>
          <a:p>
            <a:fld id="{8A43780D-5C61-47C7-84FD-DBDC025933FC}" type="slidenum">
              <a:rPr lang="en-US" altLang="zh-CN" smtClean="0"/>
              <a:t>2</a:t>
            </a:fld>
            <a:endParaRPr lang="en-US" altLang="zh-CN"/>
          </a:p>
        </p:txBody>
      </p:sp>
      <p:sp>
        <p:nvSpPr>
          <p:cNvPr id="4" name="Title 1">
            <a:extLst>
              <a:ext uri="{FF2B5EF4-FFF2-40B4-BE49-F238E27FC236}">
                <a16:creationId xmlns:a16="http://schemas.microsoft.com/office/drawing/2014/main" id="{7E421B04-8B6C-4D32-97CF-26014A2D801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近邻学习</a:t>
            </a:r>
            <a:endParaRPr lang="en-US" kern="0" dirty="0"/>
          </a:p>
        </p:txBody>
      </p:sp>
      <p:sp>
        <p:nvSpPr>
          <p:cNvPr id="5" name="Text Placeholder 2">
            <a:extLst>
              <a:ext uri="{FF2B5EF4-FFF2-40B4-BE49-F238E27FC236}">
                <a16:creationId xmlns:a16="http://schemas.microsoft.com/office/drawing/2014/main" id="{C02AB260-2F7A-489F-BD00-47E94481E26E}"/>
              </a:ext>
            </a:extLst>
          </p:cNvPr>
          <p:cNvSpPr txBox="1">
            <a:spLocks/>
          </p:cNvSpPr>
          <p:nvPr/>
        </p:nvSpPr>
        <p:spPr>
          <a:xfrm>
            <a:off x="260350" y="1320087"/>
            <a:ext cx="11082320" cy="457200"/>
          </a:xfrm>
          <a:prstGeom prst="rect">
            <a:avLst/>
          </a:prstGeom>
        </p:spPr>
        <p:txBody>
          <a:bodyPr rtlCol="0">
            <a:no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sz="3600" kern="0" dirty="0"/>
              <a:t>k</a:t>
            </a:r>
            <a:r>
              <a:rPr lang="zh-CN" altLang="en-US" sz="3600" kern="0" dirty="0"/>
              <a:t>近邻学习的工作机制</a:t>
            </a:r>
            <a:endParaRPr lang="en-US" sz="3600" kern="0" dirty="0"/>
          </a:p>
        </p:txBody>
      </p:sp>
      <p:sp>
        <p:nvSpPr>
          <p:cNvPr id="6" name="Content Placeholder 3">
            <a:extLst>
              <a:ext uri="{FF2B5EF4-FFF2-40B4-BE49-F238E27FC236}">
                <a16:creationId xmlns:a16="http://schemas.microsoft.com/office/drawing/2014/main" id="{35E6A1F5-6E01-4B19-9BDF-8185F58284BA}"/>
              </a:ext>
            </a:extLst>
          </p:cNvPr>
          <p:cNvSpPr txBox="1">
            <a:spLocks/>
          </p:cNvSpPr>
          <p:nvPr/>
        </p:nvSpPr>
        <p:spPr>
          <a:xfrm>
            <a:off x="260350" y="1720850"/>
            <a:ext cx="11082320"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325800" lvl="1" indent="0" fontAlgn="auto">
              <a:spcAft>
                <a:spcPts val="0"/>
              </a:spcAft>
              <a:buFont typeface="Wingdings" panose="05000000000000000000" pitchFamily="2" charset="2"/>
              <a:buNone/>
              <a:defRPr/>
            </a:pPr>
            <a:endParaRPr lang="zh-CN" altLang="en-US" kern="0" dirty="0"/>
          </a:p>
          <a:p>
            <a:pPr marL="109900" indent="0" fontAlgn="auto">
              <a:spcAft>
                <a:spcPts val="0"/>
              </a:spcAft>
              <a:buNone/>
              <a:defRPr/>
            </a:pPr>
            <a:r>
              <a:rPr lang="en-US" altLang="zh-CN" kern="0" dirty="0"/>
              <a:t>   k</a:t>
            </a:r>
            <a:r>
              <a:rPr lang="zh-CN" altLang="en-US" kern="0" dirty="0"/>
              <a:t>近邻</a:t>
            </a:r>
            <a:r>
              <a:rPr lang="en-US" altLang="zh-CN" kern="0" dirty="0"/>
              <a:t>(k-Nearest</a:t>
            </a:r>
            <a:r>
              <a:rPr lang="zh-CN" altLang="en-US" kern="0" dirty="0"/>
              <a:t> </a:t>
            </a:r>
            <a:r>
              <a:rPr lang="en-US" altLang="zh-CN" kern="0" dirty="0"/>
              <a:t>Neighbor,</a:t>
            </a:r>
            <a:r>
              <a:rPr lang="zh-CN" altLang="en-US" kern="0" dirty="0"/>
              <a:t> </a:t>
            </a:r>
            <a:r>
              <a:rPr lang="en-US" altLang="zh-CN" kern="0" dirty="0" err="1"/>
              <a:t>kNN</a:t>
            </a:r>
            <a:r>
              <a:rPr lang="en-US" altLang="zh-CN" kern="0" dirty="0"/>
              <a:t>)</a:t>
            </a:r>
            <a:r>
              <a:rPr lang="zh-CN" altLang="en-US" kern="0" dirty="0"/>
              <a:t>学习是一种常用的监督学习方法</a:t>
            </a:r>
            <a:r>
              <a:rPr lang="en-US" altLang="zh-CN" kern="0" dirty="0"/>
              <a:t>:</a:t>
            </a:r>
            <a:endParaRPr lang="zh-CN" altLang="en-US" kern="0" dirty="0">
              <a:solidFill>
                <a:srgbClr val="FF0000"/>
              </a:solidFill>
            </a:endParaRPr>
          </a:p>
          <a:p>
            <a:pPr lvl="1" indent="-360000" fontAlgn="auto">
              <a:spcAft>
                <a:spcPts val="0"/>
              </a:spcAft>
              <a:defRPr/>
            </a:pPr>
            <a:r>
              <a:rPr lang="zh-CN" altLang="en-US" kern="0" dirty="0"/>
              <a:t>确定训练样本，以及某种距离度量。</a:t>
            </a:r>
          </a:p>
          <a:p>
            <a:pPr lvl="1" indent="-360000" fontAlgn="auto">
              <a:spcAft>
                <a:spcPts val="0"/>
              </a:spcAft>
              <a:defRPr/>
            </a:pPr>
            <a:r>
              <a:rPr lang="zh-CN" altLang="en-US" kern="0" dirty="0"/>
              <a:t>对于某个给定的测试样本，找到训练集中距离最近的</a:t>
            </a:r>
            <a:r>
              <a:rPr lang="en-US" altLang="zh-CN" kern="0" dirty="0"/>
              <a:t>k</a:t>
            </a:r>
            <a:r>
              <a:rPr lang="zh-CN" altLang="en-US" kern="0" dirty="0"/>
              <a:t>个样本，对于分类问题使用“投票法”获得预测结果，对于回归问题使用“平均法”获得预测结果。还可基于距离远近进行加权平均或加权投票，距离越近的样本权重越大。</a:t>
            </a:r>
            <a:endParaRPr lang="en-US" altLang="zh-CN" kern="0" dirty="0"/>
          </a:p>
          <a:p>
            <a:pPr lvl="2" indent="-360000" fontAlgn="auto">
              <a:spcAft>
                <a:spcPts val="0"/>
              </a:spcAft>
              <a:defRPr/>
            </a:pPr>
            <a:r>
              <a:rPr lang="zh-CN" altLang="en-US" kern="0" dirty="0"/>
              <a:t>投票法：选择这</a:t>
            </a:r>
            <a:r>
              <a:rPr lang="en-US" altLang="zh-CN" kern="0" dirty="0"/>
              <a:t>k</a:t>
            </a:r>
            <a:r>
              <a:rPr lang="zh-CN" altLang="en-US" kern="0" dirty="0"/>
              <a:t>个样本中出现最多的类别标记作为预测结果。</a:t>
            </a:r>
            <a:endParaRPr lang="en-US" altLang="zh-CN" kern="0" dirty="0"/>
          </a:p>
          <a:p>
            <a:pPr lvl="2" indent="-360000" fontAlgn="auto">
              <a:spcAft>
                <a:spcPts val="0"/>
              </a:spcAft>
              <a:defRPr/>
            </a:pPr>
            <a:r>
              <a:rPr lang="zh-CN" altLang="en-US" kern="0" dirty="0"/>
              <a:t>平均法：将这</a:t>
            </a:r>
            <a:r>
              <a:rPr lang="en-US" altLang="zh-CN" kern="0" dirty="0"/>
              <a:t>k</a:t>
            </a:r>
            <a:r>
              <a:rPr lang="zh-CN" altLang="en-US" kern="0" dirty="0"/>
              <a:t>个样本的实值输出标记的平均值作为预测结果。</a:t>
            </a:r>
          </a:p>
          <a:p>
            <a:pPr indent="-360000" fontAlgn="auto">
              <a:spcAft>
                <a:spcPts val="0"/>
              </a:spcAft>
              <a:defRPr/>
            </a:pPr>
            <a:endParaRPr lang="en-US" kern="0" dirty="0"/>
          </a:p>
        </p:txBody>
      </p:sp>
    </p:spTree>
    <p:extLst>
      <p:ext uri="{BB962C8B-B14F-4D97-AF65-F5344CB8AC3E}">
        <p14:creationId xmlns:p14="http://schemas.microsoft.com/office/powerpoint/2010/main" val="171649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012A6B2-564B-4199-A9E8-E39417B547B4}"/>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5AF9EBB5-3929-4FA2-81AC-DBCEA83E42D9}"/>
              </a:ext>
            </a:extLst>
          </p:cNvPr>
          <p:cNvSpPr>
            <a:spLocks noGrp="1"/>
          </p:cNvSpPr>
          <p:nvPr>
            <p:ph type="sldNum" sz="quarter" idx="11"/>
          </p:nvPr>
        </p:nvSpPr>
        <p:spPr/>
        <p:txBody>
          <a:bodyPr/>
          <a:lstStyle/>
          <a:p>
            <a:fld id="{8A43780D-5C61-47C7-84FD-DBDC025933FC}" type="slidenum">
              <a:rPr lang="en-US" altLang="zh-CN" smtClean="0"/>
              <a:t>20</a:t>
            </a:fld>
            <a:endParaRPr lang="en-US" altLang="zh-CN"/>
          </a:p>
        </p:txBody>
      </p:sp>
      <p:sp>
        <p:nvSpPr>
          <p:cNvPr id="4" name="Title 1">
            <a:extLst>
              <a:ext uri="{FF2B5EF4-FFF2-40B4-BE49-F238E27FC236}">
                <a16:creationId xmlns:a16="http://schemas.microsoft.com/office/drawing/2014/main" id="{2735A8A9-2D6E-4EC7-ACD6-6FC82E721B2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Text Placeholder 2">
            <a:extLst>
              <a:ext uri="{FF2B5EF4-FFF2-40B4-BE49-F238E27FC236}">
                <a16:creationId xmlns:a16="http://schemas.microsoft.com/office/drawing/2014/main" id="{FB4F4C2B-DA3A-40B0-9B0C-2640E313D375}"/>
              </a:ext>
            </a:extLst>
          </p:cNvPr>
          <p:cNvSpPr txBox="1">
            <a:spLocks/>
          </p:cNvSpPr>
          <p:nvPr/>
        </p:nvSpPr>
        <p:spPr>
          <a:xfrm>
            <a:off x="887074" y="1121676"/>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的算法</a:t>
            </a:r>
            <a:endParaRPr lang="en-US" kern="0" dirty="0">
              <a:solidFill>
                <a:srgbClr val="FF0000"/>
              </a:solidFill>
            </a:endParaRPr>
          </a:p>
        </p:txBody>
      </p:sp>
      <p:pic>
        <p:nvPicPr>
          <p:cNvPr id="6" name="Picture 7">
            <a:extLst>
              <a:ext uri="{FF2B5EF4-FFF2-40B4-BE49-F238E27FC236}">
                <a16:creationId xmlns:a16="http://schemas.microsoft.com/office/drawing/2014/main" id="{F73C8848-9314-4F4F-85B7-6740F81D25E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16187" y="1784135"/>
            <a:ext cx="8255000"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375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3B5783-DD11-4BF3-A27E-B5A01B4CEABD}"/>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0120CED3-E471-49BD-9E43-A46CECB0D059}"/>
              </a:ext>
            </a:extLst>
          </p:cNvPr>
          <p:cNvSpPr>
            <a:spLocks noGrp="1"/>
          </p:cNvSpPr>
          <p:nvPr>
            <p:ph type="sldNum" sz="quarter" idx="11"/>
          </p:nvPr>
        </p:nvSpPr>
        <p:spPr/>
        <p:txBody>
          <a:bodyPr/>
          <a:lstStyle/>
          <a:p>
            <a:fld id="{8A43780D-5C61-47C7-84FD-DBDC025933FC}" type="slidenum">
              <a:rPr lang="en-US" altLang="zh-CN" smtClean="0"/>
              <a:t>21</a:t>
            </a:fld>
            <a:endParaRPr lang="en-US" altLang="zh-CN"/>
          </a:p>
        </p:txBody>
      </p:sp>
      <p:sp>
        <p:nvSpPr>
          <p:cNvPr id="4" name="Title 1">
            <a:extLst>
              <a:ext uri="{FF2B5EF4-FFF2-40B4-BE49-F238E27FC236}">
                <a16:creationId xmlns:a16="http://schemas.microsoft.com/office/drawing/2014/main" id="{93ACE628-0F2F-4E0B-A388-D9E58BE2094F}"/>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Content Placeholder 2">
            <a:extLst>
              <a:ext uri="{FF2B5EF4-FFF2-40B4-BE49-F238E27FC236}">
                <a16:creationId xmlns:a16="http://schemas.microsoft.com/office/drawing/2014/main" id="{24D60032-DD67-4987-A3C1-27A01FCD72C3}"/>
              </a:ext>
            </a:extLst>
          </p:cNvPr>
          <p:cNvSpPr txBox="1">
            <a:spLocks/>
          </p:cNvSpPr>
          <p:nvPr/>
        </p:nvSpPr>
        <p:spPr>
          <a:xfrm>
            <a:off x="260350" y="1073600"/>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降维后低维空间的维数   通常是由用户事先指定，或通过在   值不同的低维空间中对</a:t>
            </a:r>
            <a:r>
              <a:rPr lang="en-US" altLang="zh-CN" kern="0" dirty="0"/>
              <a:t>k</a:t>
            </a:r>
            <a:r>
              <a:rPr lang="zh-CN" altLang="en-US" kern="0" dirty="0"/>
              <a:t>近邻分类器（或其它开销较小的学习器）进行交叉验证来选取较好的   值。对</a:t>
            </a:r>
            <a:r>
              <a:rPr lang="en-US" altLang="zh-CN" kern="0" dirty="0"/>
              <a:t>PCA</a:t>
            </a:r>
            <a:r>
              <a:rPr lang="zh-CN" altLang="en-US" kern="0" dirty="0"/>
              <a:t>，还可从重构的角度设置一个重构阈值，例如              ，然后选取使下式成立的最小   值：</a:t>
            </a:r>
          </a:p>
          <a:p>
            <a:pPr indent="-358775"/>
            <a:endParaRPr lang="zh-CN" altLang="en-US" kern="0" dirty="0"/>
          </a:p>
          <a:p>
            <a:pPr marL="111125" indent="0">
              <a:buNone/>
            </a:pPr>
            <a:endParaRPr lang="zh-CN" altLang="en-US" kern="0" dirty="0"/>
          </a:p>
          <a:p>
            <a:pPr indent="-358775"/>
            <a:r>
              <a:rPr lang="en-US" altLang="zh-CN" kern="0" dirty="0"/>
              <a:t>PCA</a:t>
            </a:r>
            <a:r>
              <a:rPr lang="zh-CN" altLang="en-US" kern="0" dirty="0"/>
              <a:t>仅需保留    与样本的均值向量即可通过简单的向量减法和矩阵</a:t>
            </a:r>
            <a:r>
              <a:rPr lang="en-US" altLang="zh-CN" kern="0" dirty="0"/>
              <a:t>-</a:t>
            </a:r>
            <a:r>
              <a:rPr lang="zh-CN" altLang="en-US" kern="0" dirty="0"/>
              <a:t>向量乘法将新样本投影至低维空间中。</a:t>
            </a:r>
          </a:p>
          <a:p>
            <a:pPr indent="-358775"/>
            <a:r>
              <a:rPr lang="zh-CN" altLang="en-US" kern="0" dirty="0"/>
              <a:t>降维虽然会导致信息的损失，但一方面舍弃这些信息后能使得样本的采样密度增大，另一方面，当数据受到噪声影响时，最小的特征值所对应的特征向量往往与噪声有关，舍弃可以起到去噪效果。       </a:t>
            </a:r>
          </a:p>
        </p:txBody>
      </p:sp>
      <p:pic>
        <p:nvPicPr>
          <p:cNvPr id="6" name="Picture 3">
            <a:extLst>
              <a:ext uri="{FF2B5EF4-FFF2-40B4-BE49-F238E27FC236}">
                <a16:creationId xmlns:a16="http://schemas.microsoft.com/office/drawing/2014/main" id="{9FC94BFC-0563-43DE-AC8D-11C66373AD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1254139"/>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04D681C3-6F6D-4D3F-A1B1-32147238CD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2142960"/>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854440D3-5FCF-42D7-A258-EFF04F8B850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25285" y="2592927"/>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97D7CEA9-E890-4E8E-9329-01E7B3DB1E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87311" y="2592927"/>
            <a:ext cx="10255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8B9A44C-ADEC-4FBC-93E9-D7DA5FBF319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35345" y="3031782"/>
            <a:ext cx="1874838"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6566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0A48469-AC7D-426C-ACD3-49C57A14CFF2}"/>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6E8301E3-4C2F-40B0-BDB1-8881F851BD62}"/>
              </a:ext>
            </a:extLst>
          </p:cNvPr>
          <p:cNvSpPr>
            <a:spLocks noGrp="1"/>
          </p:cNvSpPr>
          <p:nvPr>
            <p:ph type="sldNum" sz="quarter" idx="11"/>
          </p:nvPr>
        </p:nvSpPr>
        <p:spPr/>
        <p:txBody>
          <a:bodyPr/>
          <a:lstStyle/>
          <a:p>
            <a:fld id="{8A43780D-5C61-47C7-84FD-DBDC025933FC}" type="slidenum">
              <a:rPr lang="en-US" altLang="zh-CN" smtClean="0"/>
              <a:t>22</a:t>
            </a:fld>
            <a:endParaRPr lang="en-US" altLang="zh-CN"/>
          </a:p>
        </p:txBody>
      </p:sp>
      <p:sp>
        <p:nvSpPr>
          <p:cNvPr id="6" name="Title 1">
            <a:extLst>
              <a:ext uri="{FF2B5EF4-FFF2-40B4-BE49-F238E27FC236}">
                <a16:creationId xmlns:a16="http://schemas.microsoft.com/office/drawing/2014/main" id="{4CF39D01-E97B-4AFC-80BD-7BE51013738E}"/>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核化线性降维</a:t>
            </a:r>
            <a:endParaRPr lang="en-US" kern="0" dirty="0"/>
          </a:p>
        </p:txBody>
      </p:sp>
      <p:sp>
        <p:nvSpPr>
          <p:cNvPr id="7" name="Content Placeholder 2">
            <a:extLst>
              <a:ext uri="{FF2B5EF4-FFF2-40B4-BE49-F238E27FC236}">
                <a16:creationId xmlns:a16="http://schemas.microsoft.com/office/drawing/2014/main" id="{37FED3C6-59C9-4E59-8DD4-CA9E15B2E3AB}"/>
              </a:ext>
            </a:extLst>
          </p:cNvPr>
          <p:cNvSpPr txBox="1">
            <a:spLocks/>
          </p:cNvSpPr>
          <p:nvPr/>
        </p:nvSpPr>
        <p:spPr>
          <a:xfrm>
            <a:off x="260350" y="1158875"/>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线性降维方法假设从高维空间到低维空间的函数映射是线性的，然而，在不少现实任务中，可能需要非线性映射才能找到恰当的低维嵌入：</a:t>
            </a:r>
          </a:p>
          <a:p>
            <a:pPr indent="-358775"/>
            <a:endParaRPr lang="zh-CN" altLang="en-US" kern="0"/>
          </a:p>
        </p:txBody>
      </p:sp>
      <p:pic>
        <p:nvPicPr>
          <p:cNvPr id="8" name="Picture 10">
            <a:extLst>
              <a:ext uri="{FF2B5EF4-FFF2-40B4-BE49-F238E27FC236}">
                <a16:creationId xmlns:a16="http://schemas.microsoft.com/office/drawing/2014/main" id="{CBE95787-4BAD-4370-B51A-05709C9F3A7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722563"/>
            <a:ext cx="7734300" cy="3367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6561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FD2965-9F45-4F4A-A5FF-4214EFF980E8}"/>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F78EE89D-46DA-45B2-97C8-C3985AC00EBA}"/>
              </a:ext>
            </a:extLst>
          </p:cNvPr>
          <p:cNvSpPr>
            <a:spLocks noGrp="1"/>
          </p:cNvSpPr>
          <p:nvPr>
            <p:ph type="sldNum" sz="quarter" idx="11"/>
          </p:nvPr>
        </p:nvSpPr>
        <p:spPr/>
        <p:txBody>
          <a:bodyPr/>
          <a:lstStyle/>
          <a:p>
            <a:fld id="{8A43780D-5C61-47C7-84FD-DBDC025933FC}" type="slidenum">
              <a:rPr lang="en-US" altLang="zh-CN" smtClean="0"/>
              <a:t>23</a:t>
            </a:fld>
            <a:endParaRPr lang="en-US" altLang="zh-CN"/>
          </a:p>
        </p:txBody>
      </p:sp>
      <p:sp>
        <p:nvSpPr>
          <p:cNvPr id="4" name="Title 1">
            <a:extLst>
              <a:ext uri="{FF2B5EF4-FFF2-40B4-BE49-F238E27FC236}">
                <a16:creationId xmlns:a16="http://schemas.microsoft.com/office/drawing/2014/main" id="{E4358E52-6675-466E-8D81-8435D9E8F39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20AE1EC1-6E2D-4026-B8B9-9D39992369F0}"/>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3">
            <a:extLst>
              <a:ext uri="{FF2B5EF4-FFF2-40B4-BE49-F238E27FC236}">
                <a16:creationId xmlns:a16="http://schemas.microsoft.com/office/drawing/2014/main" id="{D6B37B20-525F-4FBF-9BC0-39B40538A342}"/>
              </a:ext>
            </a:extLst>
          </p:cNvPr>
          <p:cNvSpPr txBox="1">
            <a:spLocks/>
          </p:cNvSpPr>
          <p:nvPr/>
        </p:nvSpPr>
        <p:spPr>
          <a:xfrm>
            <a:off x="260349" y="1720850"/>
            <a:ext cx="11811785"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非线性降维的一种常用方法，是基于核技巧对线性降维方法进行“核化” </a:t>
            </a:r>
            <a:r>
              <a:rPr lang="en-US" altLang="zh-CN" kern="0" dirty="0"/>
              <a:t>(kernelized)</a:t>
            </a:r>
            <a:r>
              <a:rPr lang="zh-CN" altLang="en-US" kern="0" dirty="0"/>
              <a:t>。</a:t>
            </a:r>
          </a:p>
          <a:p>
            <a:pPr indent="-360000" fontAlgn="auto">
              <a:spcAft>
                <a:spcPts val="0"/>
              </a:spcAft>
              <a:defRPr/>
            </a:pPr>
            <a:r>
              <a:rPr lang="zh-CN" altLang="en-US" kern="0" dirty="0"/>
              <a:t>假定我们将在高维特征空间中把数据投影到由    确定的超平面上，即</a:t>
            </a:r>
            <a:r>
              <a:rPr lang="en-US" altLang="zh-CN" kern="0" dirty="0"/>
              <a:t>PCA</a:t>
            </a:r>
            <a:r>
              <a:rPr lang="zh-CN" altLang="en-US" kern="0" dirty="0"/>
              <a:t>欲求解</a:t>
            </a:r>
          </a:p>
          <a:p>
            <a:pPr marL="109900" indent="0" fontAlgn="auto">
              <a:spcAft>
                <a:spcPts val="0"/>
              </a:spcAft>
              <a:buNone/>
              <a:defRPr/>
            </a:pPr>
            <a:endParaRPr lang="zh-CN" altLang="en-US" kern="0" dirty="0"/>
          </a:p>
          <a:p>
            <a:pPr indent="-360000" fontAlgn="auto">
              <a:spcAft>
                <a:spcPts val="0"/>
              </a:spcAft>
              <a:defRPr/>
            </a:pPr>
            <a:r>
              <a:rPr lang="zh-CN" altLang="en-US" kern="0" dirty="0"/>
              <a:t>其中    是样本点      在高维特征空间中的像。令                      ，</a:t>
            </a:r>
          </a:p>
          <a:p>
            <a:pPr indent="-360000" fontAlgn="auto">
              <a:spcAft>
                <a:spcPts val="0"/>
              </a:spcAft>
              <a:defRPr/>
            </a:pPr>
            <a:endParaRPr lang="en-US" kern="0" dirty="0"/>
          </a:p>
        </p:txBody>
      </p:sp>
      <p:pic>
        <p:nvPicPr>
          <p:cNvPr id="7" name="Picture 9">
            <a:extLst>
              <a:ext uri="{FF2B5EF4-FFF2-40B4-BE49-F238E27FC236}">
                <a16:creationId xmlns:a16="http://schemas.microsoft.com/office/drawing/2014/main" id="{F8DAA735-540D-467F-B949-3CBA24B9B5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28288" y="2915292"/>
            <a:ext cx="369887" cy="22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5">
            <a:extLst>
              <a:ext uri="{FF2B5EF4-FFF2-40B4-BE49-F238E27FC236}">
                <a16:creationId xmlns:a16="http://schemas.microsoft.com/office/drawing/2014/main" id="{26055F44-3711-4B4F-B4C4-2668ABC3E68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40516" y="3429000"/>
            <a:ext cx="2625725"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3">
            <a:extLst>
              <a:ext uri="{FF2B5EF4-FFF2-40B4-BE49-F238E27FC236}">
                <a16:creationId xmlns:a16="http://schemas.microsoft.com/office/drawing/2014/main" id="{D0847963-77F0-4D08-AA06-266E2FA6549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68040" y="4466923"/>
            <a:ext cx="3079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4">
            <a:extLst>
              <a:ext uri="{FF2B5EF4-FFF2-40B4-BE49-F238E27FC236}">
                <a16:creationId xmlns:a16="http://schemas.microsoft.com/office/drawing/2014/main" id="{72268D88-BF8F-4CFD-9D27-920052EBA1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514725" y="4466923"/>
            <a:ext cx="3429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7">
            <a:extLst>
              <a:ext uri="{FF2B5EF4-FFF2-40B4-BE49-F238E27FC236}">
                <a16:creationId xmlns:a16="http://schemas.microsoft.com/office/drawing/2014/main" id="{40805165-8CED-448A-B6C5-E0C23AC25DD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522402" y="4254198"/>
            <a:ext cx="14795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6">
            <a:extLst>
              <a:ext uri="{FF2B5EF4-FFF2-40B4-BE49-F238E27FC236}">
                <a16:creationId xmlns:a16="http://schemas.microsoft.com/office/drawing/2014/main" id="{FB3CADE2-FF28-402F-AE3C-79EA2AEDFC1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51567" y="5049043"/>
            <a:ext cx="6070600" cy="83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236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BE4FD3F-53D8-4C6E-AFF0-39A9C1CCA869}"/>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2965FCD5-4EB9-46EE-B26E-3CCB931E2EC9}"/>
              </a:ext>
            </a:extLst>
          </p:cNvPr>
          <p:cNvSpPr>
            <a:spLocks noGrp="1"/>
          </p:cNvSpPr>
          <p:nvPr>
            <p:ph type="sldNum" sz="quarter" idx="11"/>
          </p:nvPr>
        </p:nvSpPr>
        <p:spPr/>
        <p:txBody>
          <a:bodyPr/>
          <a:lstStyle/>
          <a:p>
            <a:fld id="{8A43780D-5C61-47C7-84FD-DBDC025933FC}" type="slidenum">
              <a:rPr lang="en-US" altLang="zh-CN" smtClean="0"/>
              <a:t>24</a:t>
            </a:fld>
            <a:endParaRPr lang="en-US" altLang="zh-CN"/>
          </a:p>
        </p:txBody>
      </p:sp>
      <p:sp>
        <p:nvSpPr>
          <p:cNvPr id="4" name="Title 1">
            <a:extLst>
              <a:ext uri="{FF2B5EF4-FFF2-40B4-BE49-F238E27FC236}">
                <a16:creationId xmlns:a16="http://schemas.microsoft.com/office/drawing/2014/main" id="{58FE5C80-DEAE-4A86-8A8C-5FA4DE597D2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C8A67821-9763-49ED-AB56-57E31F5830AA}"/>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8" name="Content Placeholder 3">
            <a:extLst>
              <a:ext uri="{FF2B5EF4-FFF2-40B4-BE49-F238E27FC236}">
                <a16:creationId xmlns:a16="http://schemas.microsoft.com/office/drawing/2014/main" id="{B4FFABA4-DC93-4A7C-A6CC-D32C8E0B8F4F}"/>
              </a:ext>
            </a:extLst>
          </p:cNvPr>
          <p:cNvSpPr txBox="1">
            <a:spLocks/>
          </p:cNvSpPr>
          <p:nvPr/>
        </p:nvSpPr>
        <p:spPr>
          <a:xfrm>
            <a:off x="260350" y="1720850"/>
            <a:ext cx="727060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假定     是由原始属性空间中的样本点    通过映射   产生，即  </a:t>
            </a:r>
          </a:p>
        </p:txBody>
      </p:sp>
      <p:pic>
        <p:nvPicPr>
          <p:cNvPr id="9" name="Picture 6">
            <a:extLst>
              <a:ext uri="{FF2B5EF4-FFF2-40B4-BE49-F238E27FC236}">
                <a16:creationId xmlns:a16="http://schemas.microsoft.com/office/drawing/2014/main" id="{74EC8DCA-83B6-43CB-8F4D-E1EFCE3108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37242" y="1924052"/>
            <a:ext cx="3143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76A3E83A-3007-40EF-846D-F8980DCB03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24996" y="1896014"/>
            <a:ext cx="3302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7C3B9418-3D40-426F-8C1F-97A933D6CC6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84836" y="2297907"/>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4C39D17C-CBE8-4748-A078-AEE12BEC00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37242" y="2803128"/>
            <a:ext cx="3768725" cy="33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5CD25B2E-A7BB-4E65-8884-C5DC6A40328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80690" y="2143059"/>
            <a:ext cx="2239962" cy="101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20">
            <a:extLst>
              <a:ext uri="{FF2B5EF4-FFF2-40B4-BE49-F238E27FC236}">
                <a16:creationId xmlns:a16="http://schemas.microsoft.com/office/drawing/2014/main" id="{0681756C-10ED-44DA-9674-02222B3607B0}"/>
              </a:ext>
            </a:extLst>
          </p:cNvPr>
          <p:cNvSpPr txBox="1">
            <a:spLocks noChangeArrowheads="1"/>
          </p:cNvSpPr>
          <p:nvPr/>
        </p:nvSpPr>
        <p:spPr bwMode="auto">
          <a:xfrm>
            <a:off x="260350" y="3357561"/>
            <a:ext cx="116713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若   能被显式表达出来，则通过它将样本映射至高维空间，再在特征空间中实施</a:t>
            </a:r>
            <a:r>
              <a:rPr lang="en-US" altLang="zh-CN" sz="2200" dirty="0"/>
              <a:t>PCA</a:t>
            </a:r>
            <a:r>
              <a:rPr lang="zh-CN" altLang="en-US" sz="2200" dirty="0"/>
              <a:t>即可，     </a:t>
            </a:r>
            <a:r>
              <a:rPr lang="en-US" altLang="zh-CN" sz="2200" dirty="0"/>
              <a:t>  </a:t>
            </a:r>
            <a:r>
              <a:rPr lang="zh-CN" altLang="en-US" sz="2200" dirty="0"/>
              <a:t>即有</a:t>
            </a:r>
            <a:endParaRPr lang="en-US" altLang="zh-CN" sz="2200" dirty="0"/>
          </a:p>
        </p:txBody>
      </p:sp>
      <p:pic>
        <p:nvPicPr>
          <p:cNvPr id="16" name="Picture 22">
            <a:extLst>
              <a:ext uri="{FF2B5EF4-FFF2-40B4-BE49-F238E27FC236}">
                <a16:creationId xmlns:a16="http://schemas.microsoft.com/office/drawing/2014/main" id="{F7EFEB45-C035-468C-BD7E-B231B724C23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46413" y="3992563"/>
            <a:ext cx="3440112" cy="80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8">
            <a:extLst>
              <a:ext uri="{FF2B5EF4-FFF2-40B4-BE49-F238E27FC236}">
                <a16:creationId xmlns:a16="http://schemas.microsoft.com/office/drawing/2014/main" id="{84AC52A5-ED69-4950-A225-47B3D793748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7202" y="3427410"/>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4">
            <a:extLst>
              <a:ext uri="{FF2B5EF4-FFF2-40B4-BE49-F238E27FC236}">
                <a16:creationId xmlns:a16="http://schemas.microsoft.com/office/drawing/2014/main" id="{61177F6F-2A34-4703-943F-9160BFAB4247}"/>
              </a:ext>
            </a:extLst>
          </p:cNvPr>
          <p:cNvSpPr txBox="1">
            <a:spLocks noChangeArrowheads="1"/>
          </p:cNvSpPr>
          <p:nvPr/>
        </p:nvSpPr>
        <p:spPr bwMode="auto">
          <a:xfrm>
            <a:off x="536575" y="5038725"/>
            <a:ext cx="7893050"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并且</a:t>
            </a:r>
            <a:endParaRPr lang="en-US" altLang="zh-CN" sz="2200" dirty="0"/>
          </a:p>
        </p:txBody>
      </p:sp>
      <p:pic>
        <p:nvPicPr>
          <p:cNvPr id="19" name="Picture 9">
            <a:extLst>
              <a:ext uri="{FF2B5EF4-FFF2-40B4-BE49-F238E27FC236}">
                <a16:creationId xmlns:a16="http://schemas.microsoft.com/office/drawing/2014/main" id="{89D8D149-CB3B-4B4C-A3EE-C6581C46985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225605"/>
            <a:ext cx="2408238"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5700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577850E-2051-41AD-8959-919B4FDA45F0}"/>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29A63195-D234-4DBA-8732-1BD65E69DB17}"/>
              </a:ext>
            </a:extLst>
          </p:cNvPr>
          <p:cNvSpPr>
            <a:spLocks noGrp="1"/>
          </p:cNvSpPr>
          <p:nvPr>
            <p:ph type="sldNum" sz="quarter" idx="11"/>
          </p:nvPr>
        </p:nvSpPr>
        <p:spPr/>
        <p:txBody>
          <a:bodyPr/>
          <a:lstStyle/>
          <a:p>
            <a:fld id="{8A43780D-5C61-47C7-84FD-DBDC025933FC}" type="slidenum">
              <a:rPr lang="en-US" altLang="zh-CN" smtClean="0"/>
              <a:t>25</a:t>
            </a:fld>
            <a:endParaRPr lang="en-US" altLang="zh-CN"/>
          </a:p>
        </p:txBody>
      </p:sp>
      <p:sp>
        <p:nvSpPr>
          <p:cNvPr id="4" name="Title 1">
            <a:extLst>
              <a:ext uri="{FF2B5EF4-FFF2-40B4-BE49-F238E27FC236}">
                <a16:creationId xmlns:a16="http://schemas.microsoft.com/office/drawing/2014/main" id="{259B2B2B-7668-4BE8-83F0-0374CE65F1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922C7688-358E-46AF-A9B3-46C2A1A8BDC6}"/>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2">
            <a:extLst>
              <a:ext uri="{FF2B5EF4-FFF2-40B4-BE49-F238E27FC236}">
                <a16:creationId xmlns:a16="http://schemas.microsoft.com/office/drawing/2014/main" id="{5BDCF737-5B43-44BC-8F7A-6A6F5B783E3D}"/>
              </a:ext>
            </a:extLst>
          </p:cNvPr>
          <p:cNvSpPr txBox="1">
            <a:spLocks/>
          </p:cNvSpPr>
          <p:nvPr/>
        </p:nvSpPr>
        <p:spPr>
          <a:xfrm>
            <a:off x="260350" y="1466058"/>
            <a:ext cx="11688495" cy="4300537"/>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一般情形下，我们不清楚   的具体形式，于是引入核函数</a:t>
            </a:r>
          </a:p>
          <a:p>
            <a:pPr marL="0" indent="0" fontAlgn="auto">
              <a:spcAft>
                <a:spcPts val="0"/>
              </a:spcAft>
              <a:buNone/>
              <a:defRPr/>
            </a:pPr>
            <a:endParaRPr lang="zh-CN" altLang="en-US" kern="0" dirty="0"/>
          </a:p>
          <a:p>
            <a:pPr fontAlgn="auto">
              <a:spcAft>
                <a:spcPts val="0"/>
              </a:spcAft>
              <a:defRPr/>
            </a:pPr>
            <a:r>
              <a:rPr lang="zh-CN" altLang="en-US" kern="0" dirty="0"/>
              <a:t>又由                                代入优化式                                         ，有            </a:t>
            </a:r>
            <a:endParaRPr lang="en-US" altLang="zh-CN" kern="0" dirty="0"/>
          </a:p>
          <a:p>
            <a:pPr fontAlgn="auto">
              <a:spcAft>
                <a:spcPts val="0"/>
              </a:spcAft>
              <a:defRPr/>
            </a:pPr>
            <a:endParaRPr lang="en-US" altLang="zh-CN" kern="0" dirty="0"/>
          </a:p>
          <a:p>
            <a:pPr fontAlgn="auto">
              <a:spcAft>
                <a:spcPts val="0"/>
              </a:spcAft>
              <a:defRPr/>
            </a:pPr>
            <a:endParaRPr lang="zh-CN" altLang="en-US" kern="0" dirty="0"/>
          </a:p>
          <a:p>
            <a:pPr fontAlgn="auto">
              <a:spcAft>
                <a:spcPts val="0"/>
              </a:spcAft>
              <a:defRPr/>
            </a:pPr>
            <a:r>
              <a:rPr lang="zh-CN" altLang="en-US" kern="0" dirty="0"/>
              <a:t>上式为特征值分解问题，取   最大的   个特征值对应的特征向量得到解。</a:t>
            </a:r>
          </a:p>
          <a:p>
            <a:pPr fontAlgn="auto">
              <a:spcAft>
                <a:spcPts val="0"/>
              </a:spcAft>
              <a:defRPr/>
            </a:pPr>
            <a:endParaRPr lang="zh-CN" altLang="en-US" kern="0" dirty="0"/>
          </a:p>
        </p:txBody>
      </p:sp>
      <p:pic>
        <p:nvPicPr>
          <p:cNvPr id="8" name="Picture 6">
            <a:extLst>
              <a:ext uri="{FF2B5EF4-FFF2-40B4-BE49-F238E27FC236}">
                <a16:creationId xmlns:a16="http://schemas.microsoft.com/office/drawing/2014/main" id="{35B26025-D80A-40B4-AF9A-FA6B40AD368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59202" y="1555751"/>
            <a:ext cx="20320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3B627D77-D2D5-417F-BE2D-4652A319238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96271" y="2014742"/>
            <a:ext cx="3725862"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817AC203-4CC4-4B56-9AA0-19EA2146DF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95450" y="2503895"/>
            <a:ext cx="216217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2B03EDD-8D8D-42F7-9A6A-1A288FBDE5A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954712" y="2479166"/>
            <a:ext cx="3000375"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4">
            <a:extLst>
              <a:ext uri="{FF2B5EF4-FFF2-40B4-BE49-F238E27FC236}">
                <a16:creationId xmlns:a16="http://schemas.microsoft.com/office/drawing/2014/main" id="{67A9FE0E-EF6C-4534-9281-1B81D5DEF2A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9926557" y="2707765"/>
            <a:ext cx="1681162"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5">
            <a:extLst>
              <a:ext uri="{FF2B5EF4-FFF2-40B4-BE49-F238E27FC236}">
                <a16:creationId xmlns:a16="http://schemas.microsoft.com/office/drawing/2014/main" id="{3F82BEB2-7E77-406F-887D-0FD3324F86F2}"/>
              </a:ext>
            </a:extLst>
          </p:cNvPr>
          <p:cNvSpPr txBox="1">
            <a:spLocks noChangeArrowheads="1"/>
          </p:cNvSpPr>
          <p:nvPr/>
        </p:nvSpPr>
        <p:spPr bwMode="auto">
          <a:xfrm>
            <a:off x="1149448" y="3636577"/>
            <a:ext cx="79978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其中   为   对应的核矩阵，</a:t>
            </a:r>
            <a:r>
              <a:rPr lang="en-US" altLang="zh-CN" sz="2200"/>
              <a:t>                                             </a:t>
            </a:r>
          </a:p>
        </p:txBody>
      </p:sp>
      <p:pic>
        <p:nvPicPr>
          <p:cNvPr id="14" name="Picture 19">
            <a:extLst>
              <a:ext uri="{FF2B5EF4-FFF2-40B4-BE49-F238E27FC236}">
                <a16:creationId xmlns:a16="http://schemas.microsoft.com/office/drawing/2014/main" id="{0BB644CF-0A36-4FC4-8A7B-6341B366AEA5}"/>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522886" y="3739765"/>
            <a:ext cx="49434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1A7281F4-48EB-4EBA-A7B1-8E26F757B168}"/>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837267" y="3756433"/>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C2511888-C235-436C-AD9D-6D770FB577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428982" y="3765164"/>
            <a:ext cx="182563" cy="17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5290CD44-6E2C-4AF7-BD1C-AD8D8D736BED}"/>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425041" y="4413068"/>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1">
            <a:extLst>
              <a:ext uri="{FF2B5EF4-FFF2-40B4-BE49-F238E27FC236}">
                <a16:creationId xmlns:a16="http://schemas.microsoft.com/office/drawing/2014/main" id="{0AA686BA-7BCD-4CB7-BE24-26F6DCC10AD4}"/>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806245" y="4333693"/>
            <a:ext cx="2317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412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2216EE6-4685-40C8-9852-7AB92BC5C661}"/>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1C87C570-704D-4655-BE51-747514285F18}"/>
              </a:ext>
            </a:extLst>
          </p:cNvPr>
          <p:cNvSpPr>
            <a:spLocks noGrp="1"/>
          </p:cNvSpPr>
          <p:nvPr>
            <p:ph type="sldNum" sz="quarter" idx="11"/>
          </p:nvPr>
        </p:nvSpPr>
        <p:spPr/>
        <p:txBody>
          <a:bodyPr/>
          <a:lstStyle/>
          <a:p>
            <a:fld id="{8A43780D-5C61-47C7-84FD-DBDC025933FC}" type="slidenum">
              <a:rPr lang="en-US" altLang="zh-CN" smtClean="0"/>
              <a:t>26</a:t>
            </a:fld>
            <a:endParaRPr lang="en-US" altLang="zh-CN"/>
          </a:p>
        </p:txBody>
      </p:sp>
      <p:sp>
        <p:nvSpPr>
          <p:cNvPr id="4" name="Title 1">
            <a:extLst>
              <a:ext uri="{FF2B5EF4-FFF2-40B4-BE49-F238E27FC236}">
                <a16:creationId xmlns:a16="http://schemas.microsoft.com/office/drawing/2014/main" id="{6662DE0C-070B-42F4-A1AD-DF6DD717C85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559E5A9C-323B-4316-843E-906EA47C0B3B}"/>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7" name="Content Placeholder 2">
            <a:extLst>
              <a:ext uri="{FF2B5EF4-FFF2-40B4-BE49-F238E27FC236}">
                <a16:creationId xmlns:a16="http://schemas.microsoft.com/office/drawing/2014/main" id="{689F7D3B-0633-4FD0-8A7E-244FC5F3416E}"/>
              </a:ext>
            </a:extLst>
          </p:cNvPr>
          <p:cNvSpPr txBox="1">
            <a:spLocks/>
          </p:cNvSpPr>
          <p:nvPr/>
        </p:nvSpPr>
        <p:spPr>
          <a:xfrm>
            <a:off x="260349" y="1960563"/>
            <a:ext cx="11719317" cy="4300537"/>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对新样本   ，其投影后的第                                  维坐标为</a:t>
            </a:r>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p:txBody>
      </p:sp>
      <p:pic>
        <p:nvPicPr>
          <p:cNvPr id="8" name="Picture 4">
            <a:extLst>
              <a:ext uri="{FF2B5EF4-FFF2-40B4-BE49-F238E27FC236}">
                <a16:creationId xmlns:a16="http://schemas.microsoft.com/office/drawing/2014/main" id="{529814D6-EC1C-4629-8C66-DAF43D59DE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74258" y="2116709"/>
            <a:ext cx="241300"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3859AC64-33CA-4BBB-B113-5C845A14C1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05104" y="2035746"/>
            <a:ext cx="2533650"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2">
            <a:extLst>
              <a:ext uri="{FF2B5EF4-FFF2-40B4-BE49-F238E27FC236}">
                <a16:creationId xmlns:a16="http://schemas.microsoft.com/office/drawing/2014/main" id="{0A9BF3F0-AD35-4842-833D-868A3ACB4A0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47925" y="2560638"/>
            <a:ext cx="4473575" cy="1862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5">
            <a:extLst>
              <a:ext uri="{FF2B5EF4-FFF2-40B4-BE49-F238E27FC236}">
                <a16:creationId xmlns:a16="http://schemas.microsoft.com/office/drawing/2014/main" id="{9696506F-7EA7-4A7C-8784-6939D17DE8C4}"/>
              </a:ext>
            </a:extLst>
          </p:cNvPr>
          <p:cNvSpPr txBox="1">
            <a:spLocks noChangeArrowheads="1"/>
          </p:cNvSpPr>
          <p:nvPr/>
        </p:nvSpPr>
        <p:spPr bwMode="auto">
          <a:xfrm>
            <a:off x="528750" y="4900425"/>
            <a:ext cx="1130617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其中    已经过规范化，   是    的第</a:t>
            </a:r>
            <a:r>
              <a:rPr lang="en-US" altLang="zh-CN" sz="2200" dirty="0"/>
              <a:t>j</a:t>
            </a:r>
            <a:r>
              <a:rPr lang="zh-CN" altLang="en-US" sz="2200" dirty="0"/>
              <a:t>个分量。由该式可知，为获得投影后的坐标，</a:t>
            </a:r>
            <a:r>
              <a:rPr lang="en-US" altLang="zh-CN" sz="2200" dirty="0"/>
              <a:t>KPCA</a:t>
            </a:r>
            <a:r>
              <a:rPr lang="zh-CN" altLang="en-US" sz="2200" dirty="0"/>
              <a:t>需对所有样本求和，因此它的计算开销较大。    </a:t>
            </a:r>
            <a:r>
              <a:rPr lang="en-US" altLang="zh-CN" sz="2200" dirty="0"/>
              <a:t>                                             </a:t>
            </a:r>
          </a:p>
        </p:txBody>
      </p:sp>
      <p:pic>
        <p:nvPicPr>
          <p:cNvPr id="12" name="Picture 18">
            <a:extLst>
              <a:ext uri="{FF2B5EF4-FFF2-40B4-BE49-F238E27FC236}">
                <a16:creationId xmlns:a16="http://schemas.microsoft.com/office/drawing/2014/main" id="{8D0919A1-A67C-410D-901A-3242FD536B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258228" y="5011595"/>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2">
            <a:extLst>
              <a:ext uri="{FF2B5EF4-FFF2-40B4-BE49-F238E27FC236}">
                <a16:creationId xmlns:a16="http://schemas.microsoft.com/office/drawing/2014/main" id="{1F39DB62-0169-47C0-B76D-800D6B9A564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442984" y="4900425"/>
            <a:ext cx="288925" cy="382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8">
            <a:extLst>
              <a:ext uri="{FF2B5EF4-FFF2-40B4-BE49-F238E27FC236}">
                <a16:creationId xmlns:a16="http://schemas.microsoft.com/office/drawing/2014/main" id="{58E4392F-5FAA-4D91-ABC0-2A74299E03B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172462" y="5028157"/>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3273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F3300DA-8855-476C-B3FA-3BE5B469CB9E}"/>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CCF48751-40AB-453A-9E8A-F088674E18FD}"/>
              </a:ext>
            </a:extLst>
          </p:cNvPr>
          <p:cNvSpPr>
            <a:spLocks noGrp="1"/>
          </p:cNvSpPr>
          <p:nvPr>
            <p:ph type="sldNum" sz="quarter" idx="11"/>
          </p:nvPr>
        </p:nvSpPr>
        <p:spPr/>
        <p:txBody>
          <a:bodyPr/>
          <a:lstStyle/>
          <a:p>
            <a:fld id="{8A43780D-5C61-47C7-84FD-DBDC025933FC}" type="slidenum">
              <a:rPr lang="en-US" altLang="zh-CN" smtClean="0"/>
              <a:t>27</a:t>
            </a:fld>
            <a:endParaRPr lang="en-US" altLang="zh-CN"/>
          </a:p>
        </p:txBody>
      </p:sp>
      <p:sp>
        <p:nvSpPr>
          <p:cNvPr id="6" name="Title 1">
            <a:extLst>
              <a:ext uri="{FF2B5EF4-FFF2-40B4-BE49-F238E27FC236}">
                <a16:creationId xmlns:a16="http://schemas.microsoft.com/office/drawing/2014/main" id="{23A7B479-CDCF-4B75-8E87-9EA4F843564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流形学习</a:t>
            </a:r>
            <a:endParaRPr lang="en-US" kern="0" dirty="0"/>
          </a:p>
        </p:txBody>
      </p:sp>
      <p:sp>
        <p:nvSpPr>
          <p:cNvPr id="7" name="Content Placeholder 3">
            <a:extLst>
              <a:ext uri="{FF2B5EF4-FFF2-40B4-BE49-F238E27FC236}">
                <a16:creationId xmlns:a16="http://schemas.microsoft.com/office/drawing/2014/main" id="{88D074CF-13D7-4D62-B67D-5239349C7C4D}"/>
              </a:ext>
            </a:extLst>
          </p:cNvPr>
          <p:cNvSpPr txBox="1">
            <a:spLocks/>
          </p:cNvSpPr>
          <p:nvPr/>
        </p:nvSpPr>
        <p:spPr>
          <a:xfrm>
            <a:off x="260349" y="1466850"/>
            <a:ext cx="1106177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流形学习</a:t>
            </a:r>
            <a:r>
              <a:rPr lang="en-US" altLang="zh-CN" kern="0" dirty="0"/>
              <a:t>(manifold</a:t>
            </a:r>
            <a:r>
              <a:rPr lang="zh-CN" altLang="en-US" kern="0" dirty="0"/>
              <a:t> </a:t>
            </a:r>
            <a:r>
              <a:rPr lang="en-US" altLang="zh-CN" kern="0" dirty="0"/>
              <a:t>learning)</a:t>
            </a:r>
            <a:r>
              <a:rPr lang="zh-CN" altLang="en-US" kern="0" dirty="0"/>
              <a:t>是一类借鉴了拓扑流形概念的降维方法。“流形”是在局部与欧氏空间同胚的空间，换言之，它在局部具有欧氏空间的性质，能用欧氏距离来进行距离计算。</a:t>
            </a:r>
            <a:endParaRPr lang="en-US" altLang="zh-CN" kern="0" dirty="0"/>
          </a:p>
          <a:p>
            <a:r>
              <a:rPr lang="zh-CN" altLang="en-US" kern="0" dirty="0"/>
              <a:t>若低维流形嵌入到高维空间中，则数据样本在高维空间的分布虽然看上去非常复杂，但在局部上仍具有欧氏空间的性质，因此，可以容易地在局部建立降维映射关系，然后再设法将局部映射关系推广到全局。</a:t>
            </a:r>
            <a:endParaRPr lang="en-US" altLang="zh-CN" kern="0" dirty="0"/>
          </a:p>
          <a:p>
            <a:r>
              <a:rPr lang="zh-CN" altLang="en-US" kern="0" dirty="0"/>
              <a:t>当维数被降至二维或三维时，能对数据进行可视化展示，因此流形学习也可被用于可视化。</a:t>
            </a:r>
          </a:p>
        </p:txBody>
      </p:sp>
    </p:spTree>
    <p:extLst>
      <p:ext uri="{BB962C8B-B14F-4D97-AF65-F5344CB8AC3E}">
        <p14:creationId xmlns:p14="http://schemas.microsoft.com/office/powerpoint/2010/main" val="30370233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A2CDFF9-ACC3-40A0-BAA4-E28657BB8FAB}"/>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9D94D39-FEBE-4BF3-B287-6920ABEF2A17}"/>
              </a:ext>
            </a:extLst>
          </p:cNvPr>
          <p:cNvSpPr>
            <a:spLocks noGrp="1"/>
          </p:cNvSpPr>
          <p:nvPr>
            <p:ph type="sldNum" sz="quarter" idx="11"/>
          </p:nvPr>
        </p:nvSpPr>
        <p:spPr/>
        <p:txBody>
          <a:bodyPr/>
          <a:lstStyle/>
          <a:p>
            <a:fld id="{8A43780D-5C61-47C7-84FD-DBDC025933FC}" type="slidenum">
              <a:rPr lang="en-US" altLang="zh-CN" smtClean="0"/>
              <a:t>28</a:t>
            </a:fld>
            <a:endParaRPr lang="en-US" altLang="zh-CN"/>
          </a:p>
        </p:txBody>
      </p:sp>
      <p:sp>
        <p:nvSpPr>
          <p:cNvPr id="4" name="Title 1">
            <a:extLst>
              <a:ext uri="{FF2B5EF4-FFF2-40B4-BE49-F238E27FC236}">
                <a16:creationId xmlns:a16="http://schemas.microsoft.com/office/drawing/2014/main" id="{A9A25D4C-91E8-4ECA-8840-9CA83542F5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2E667C35-F329-4BDC-8CC5-C2E088DCE4E5}"/>
              </a:ext>
            </a:extLst>
          </p:cNvPr>
          <p:cNvSpPr txBox="1">
            <a:spLocks/>
          </p:cNvSpPr>
          <p:nvPr/>
        </p:nvSpPr>
        <p:spPr>
          <a:xfrm>
            <a:off x="1154202"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BF87F6EF-16E9-47C8-9F99-0BC8A51E3986}"/>
              </a:ext>
            </a:extLst>
          </p:cNvPr>
          <p:cNvSpPr txBox="1">
            <a:spLocks/>
          </p:cNvSpPr>
          <p:nvPr/>
        </p:nvSpPr>
        <p:spPr>
          <a:xfrm>
            <a:off x="260350" y="1908175"/>
            <a:ext cx="6592513"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a:endParaRPr lang="zh-CN" altLang="en-US" kern="0" dirty="0"/>
          </a:p>
          <a:p>
            <a:r>
              <a:rPr lang="zh-CN" altLang="en-US" kern="0" dirty="0"/>
              <a:t>低维流形嵌入到高维空间之后，直接在高维空间中计算直线距离具有误导性，因为高维空间中的直线距离在低维嵌入流形上不可达。而低维嵌入流形上两点间的本真距离是“测地线”</a:t>
            </a:r>
            <a:r>
              <a:rPr lang="en-US" altLang="zh-CN" kern="0" dirty="0"/>
              <a:t>(geodesic)</a:t>
            </a:r>
            <a:r>
              <a:rPr lang="zh-CN" altLang="en-US" kern="0" dirty="0"/>
              <a:t>距离。</a:t>
            </a:r>
          </a:p>
          <a:p>
            <a:pPr lvl="1"/>
            <a:endParaRPr lang="zh-CN" altLang="en-US" kern="0" dirty="0"/>
          </a:p>
          <a:p>
            <a:pPr lvl="1"/>
            <a:endParaRPr lang="zh-CN" altLang="en-US" kern="0" dirty="0"/>
          </a:p>
        </p:txBody>
      </p:sp>
      <p:pic>
        <p:nvPicPr>
          <p:cNvPr id="7" name="Picture 6">
            <a:extLst>
              <a:ext uri="{FF2B5EF4-FFF2-40B4-BE49-F238E27FC236}">
                <a16:creationId xmlns:a16="http://schemas.microsoft.com/office/drawing/2014/main" id="{62E470A7-F145-4A11-891E-0E77D4739A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42956" y="2331449"/>
            <a:ext cx="3494087" cy="357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344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5D3C861-CA0A-494B-B6B1-7B4ABE8B3A94}"/>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52C5EC86-CCB4-4C28-82B4-D571D679DCEF}"/>
              </a:ext>
            </a:extLst>
          </p:cNvPr>
          <p:cNvSpPr>
            <a:spLocks noGrp="1"/>
          </p:cNvSpPr>
          <p:nvPr>
            <p:ph type="sldNum" sz="quarter" idx="11"/>
          </p:nvPr>
        </p:nvSpPr>
        <p:spPr/>
        <p:txBody>
          <a:bodyPr/>
          <a:lstStyle/>
          <a:p>
            <a:fld id="{8A43780D-5C61-47C7-84FD-DBDC025933FC}" type="slidenum">
              <a:rPr lang="en-US" altLang="zh-CN" smtClean="0"/>
              <a:t>29</a:t>
            </a:fld>
            <a:endParaRPr lang="en-US" altLang="zh-CN"/>
          </a:p>
        </p:txBody>
      </p:sp>
      <p:sp>
        <p:nvSpPr>
          <p:cNvPr id="4" name="Title 1">
            <a:extLst>
              <a:ext uri="{FF2B5EF4-FFF2-40B4-BE49-F238E27FC236}">
                <a16:creationId xmlns:a16="http://schemas.microsoft.com/office/drawing/2014/main" id="{D1DD3D1C-3140-41B8-98C2-E6A2C7E70DA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526A4FA1-3414-48DA-AF91-80AB4855A345}"/>
              </a:ext>
            </a:extLst>
          </p:cNvPr>
          <p:cNvSpPr txBox="1">
            <a:spLocks/>
          </p:cNvSpPr>
          <p:nvPr/>
        </p:nvSpPr>
        <p:spPr>
          <a:xfrm>
            <a:off x="1246669"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111288E9-1ABF-4122-9D68-F72F8A970A5D}"/>
              </a:ext>
            </a:extLst>
          </p:cNvPr>
          <p:cNvSpPr txBox="1">
            <a:spLocks/>
          </p:cNvSpPr>
          <p:nvPr/>
        </p:nvSpPr>
        <p:spPr>
          <a:xfrm>
            <a:off x="856251" y="1908175"/>
            <a:ext cx="4514850" cy="4343400"/>
          </a:xfrm>
          <a:prstGeom prst="rect">
            <a:avLst/>
          </a:prstGeom>
        </p:spPr>
        <p:txBody>
          <a:bodyPr rtlCol="0">
            <a:normAutofit fontScale="70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indent="-360000" fontAlgn="auto">
              <a:spcAft>
                <a:spcPts val="0"/>
              </a:spcAft>
              <a:defRPr/>
            </a:pPr>
            <a:endParaRPr lang="zh-CN" altLang="en-US" kern="0" dirty="0"/>
          </a:p>
          <a:p>
            <a:pPr indent="-360000" fontAlgn="auto">
              <a:spcAft>
                <a:spcPts val="0"/>
              </a:spcAft>
              <a:defRPr/>
            </a:pPr>
            <a:r>
              <a:rPr lang="zh-CN" altLang="en-US" kern="0" dirty="0"/>
              <a:t>测地线距离的计算：利用流形在局部上与欧氏空间同胚这个性质，对每个点基于欧氏距离找出其近邻点，然后就能建立一个近邻连接图，图种近邻点之间存在连接，而非近邻点之间不存在连接，于是，计算两点之间测地线距离的问题，就转变为计算近邻连接图上两点之间的最短路径问题。</a:t>
            </a:r>
            <a:endParaRPr lang="en-US" altLang="zh-CN" kern="0" dirty="0"/>
          </a:p>
          <a:p>
            <a:pPr indent="-360000" fontAlgn="auto">
              <a:spcAft>
                <a:spcPts val="0"/>
              </a:spcAft>
              <a:defRPr/>
            </a:pPr>
            <a:r>
              <a:rPr lang="zh-CN" altLang="en-US" kern="0" dirty="0"/>
              <a:t>最短路径的计算可通过</a:t>
            </a:r>
            <a:r>
              <a:rPr lang="en-US" altLang="zh-CN" kern="0" dirty="0"/>
              <a:t>Dijkstra</a:t>
            </a:r>
            <a:r>
              <a:rPr lang="zh-CN" altLang="en-US" kern="0" dirty="0"/>
              <a:t>算法或</a:t>
            </a:r>
            <a:r>
              <a:rPr lang="en-US" altLang="zh-CN" kern="0" dirty="0"/>
              <a:t>Floyd</a:t>
            </a:r>
            <a:r>
              <a:rPr lang="zh-CN" altLang="en-US" kern="0" dirty="0"/>
              <a:t>算法实现。得到距离后可通过多维缩放方法获得样本点在低维空间中的坐标。</a:t>
            </a:r>
          </a:p>
          <a:p>
            <a:pPr lvl="1" indent="-360000" fontAlgn="auto">
              <a:spcAft>
                <a:spcPts val="0"/>
              </a:spcAft>
              <a:defRPr/>
            </a:pPr>
            <a:endParaRPr lang="zh-CN" altLang="en-US" kern="0" dirty="0"/>
          </a:p>
        </p:txBody>
      </p:sp>
      <p:pic>
        <p:nvPicPr>
          <p:cNvPr id="7" name="Picture 6">
            <a:extLst>
              <a:ext uri="{FF2B5EF4-FFF2-40B4-BE49-F238E27FC236}">
                <a16:creationId xmlns:a16="http://schemas.microsoft.com/office/drawing/2014/main" id="{9CD128BB-3A8F-4FB5-9514-133588763D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35969" y="1987550"/>
            <a:ext cx="3832225"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7607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768B21D-2879-4E37-8CA5-73652089768D}"/>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427C9390-6F21-4E78-9C0B-45CB263BC1B6}"/>
              </a:ext>
            </a:extLst>
          </p:cNvPr>
          <p:cNvSpPr>
            <a:spLocks noGrp="1"/>
          </p:cNvSpPr>
          <p:nvPr>
            <p:ph type="sldNum" sz="quarter" idx="11"/>
          </p:nvPr>
        </p:nvSpPr>
        <p:spPr/>
        <p:txBody>
          <a:bodyPr/>
          <a:lstStyle/>
          <a:p>
            <a:fld id="{8A43780D-5C61-47C7-84FD-DBDC025933FC}" type="slidenum">
              <a:rPr lang="en-US" altLang="zh-CN" smtClean="0"/>
              <a:t>3</a:t>
            </a:fld>
            <a:endParaRPr lang="en-US" altLang="zh-CN"/>
          </a:p>
        </p:txBody>
      </p:sp>
      <p:sp>
        <p:nvSpPr>
          <p:cNvPr id="6" name="Title 1">
            <a:extLst>
              <a:ext uri="{FF2B5EF4-FFF2-40B4-BE49-F238E27FC236}">
                <a16:creationId xmlns:a16="http://schemas.microsoft.com/office/drawing/2014/main" id="{8F3CB3C7-8455-480F-AC5E-D1CE9215FF1A}"/>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“懒惰学习”与“急切学习”</a:t>
            </a:r>
            <a:endParaRPr lang="en-US" kern="0" dirty="0"/>
          </a:p>
        </p:txBody>
      </p:sp>
      <p:sp>
        <p:nvSpPr>
          <p:cNvPr id="7" name="Content Placeholder 2">
            <a:extLst>
              <a:ext uri="{FF2B5EF4-FFF2-40B4-BE49-F238E27FC236}">
                <a16:creationId xmlns:a16="http://schemas.microsoft.com/office/drawing/2014/main" id="{153EC198-C722-47D3-B586-E8F2064F9B8E}"/>
              </a:ext>
            </a:extLst>
          </p:cNvPr>
          <p:cNvSpPr txBox="1">
            <a:spLocks/>
          </p:cNvSpPr>
          <p:nvPr/>
        </p:nvSpPr>
        <p:spPr>
          <a:xfrm>
            <a:off x="815153" y="2145507"/>
            <a:ext cx="10846015" cy="4011612"/>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“懒惰学习”</a:t>
            </a:r>
            <a:r>
              <a:rPr lang="en-US" altLang="zh-CN" kern="0"/>
              <a:t>(lazy</a:t>
            </a:r>
            <a:r>
              <a:rPr lang="zh-CN" altLang="en-US" kern="0"/>
              <a:t> </a:t>
            </a:r>
            <a:r>
              <a:rPr lang="en-US" altLang="zh-CN" kern="0"/>
              <a:t>learning):</a:t>
            </a:r>
            <a:r>
              <a:rPr lang="zh-CN" altLang="en-US" kern="0"/>
              <a:t> 此类学习技术在训练阶段仅仅是把样本保存起来，训练时间开销为零，待收到测试样本后再进行处理。</a:t>
            </a:r>
          </a:p>
          <a:p>
            <a:pPr indent="-358775"/>
            <a:endParaRPr lang="zh-CN" altLang="en-US" kern="0"/>
          </a:p>
          <a:p>
            <a:pPr indent="-358775"/>
            <a:r>
              <a:rPr lang="zh-CN" altLang="en-US" kern="0"/>
              <a:t>“急切学习</a:t>
            </a:r>
            <a:r>
              <a:rPr lang="zh-CN" altLang="en-US" kern="0">
                <a:sym typeface="Wingdings" panose="05000000000000000000" pitchFamily="2" charset="2"/>
              </a:rPr>
              <a:t>”</a:t>
            </a:r>
            <a:r>
              <a:rPr lang="en-US" altLang="zh-CN" kern="0">
                <a:sym typeface="Wingdings" panose="05000000000000000000" pitchFamily="2" charset="2"/>
              </a:rPr>
              <a:t>(eager</a:t>
            </a:r>
            <a:r>
              <a:rPr lang="zh-CN" altLang="en-US" kern="0">
                <a:sym typeface="Wingdings" panose="05000000000000000000" pitchFamily="2" charset="2"/>
              </a:rPr>
              <a:t> </a:t>
            </a:r>
            <a:r>
              <a:rPr lang="en-US" altLang="zh-CN" kern="0">
                <a:sym typeface="Wingdings" panose="05000000000000000000" pitchFamily="2" charset="2"/>
              </a:rPr>
              <a:t>learning):</a:t>
            </a:r>
            <a:r>
              <a:rPr lang="zh-CN" altLang="en-US" kern="0">
                <a:sym typeface="Wingdings" panose="05000000000000000000" pitchFamily="2" charset="2"/>
              </a:rPr>
              <a:t> 在训练阶段就对样本进行学习处理的方法。</a:t>
            </a:r>
            <a:endParaRPr lang="zh-CN" altLang="en-US" kern="0"/>
          </a:p>
        </p:txBody>
      </p:sp>
      <p:sp>
        <p:nvSpPr>
          <p:cNvPr id="8" name="Text Placeholder 2">
            <a:extLst>
              <a:ext uri="{FF2B5EF4-FFF2-40B4-BE49-F238E27FC236}">
                <a16:creationId xmlns:a16="http://schemas.microsoft.com/office/drawing/2014/main" id="{FE7FC52E-C4A8-4540-8DFB-F477FC050429}"/>
              </a:ext>
            </a:extLst>
          </p:cNvPr>
          <p:cNvSpPr txBox="1">
            <a:spLocks/>
          </p:cNvSpPr>
          <p:nvPr/>
        </p:nvSpPr>
        <p:spPr bwMode="auto">
          <a:xfrm>
            <a:off x="815154" y="1216819"/>
            <a:ext cx="1086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K</a:t>
            </a:r>
            <a:r>
              <a:rPr lang="zh-CN" altLang="en-US" sz="2800" dirty="0">
                <a:solidFill>
                  <a:schemeClr val="tx2"/>
                </a:solidFill>
                <a:ea typeface="微软雅黑" panose="020B0503020204020204" pitchFamily="34" charset="-122"/>
              </a:rPr>
              <a:t>近邻学习没有显式的训练过程，属于“</a:t>
            </a:r>
            <a:r>
              <a:rPr lang="zh-CN" altLang="en-US" sz="2800" dirty="0">
                <a:solidFill>
                  <a:srgbClr val="FF0000"/>
                </a:solidFill>
                <a:ea typeface="微软雅黑" panose="020B0503020204020204" pitchFamily="34" charset="-122"/>
              </a:rPr>
              <a:t>懒惰学习</a:t>
            </a:r>
            <a:r>
              <a:rPr lang="zh-CN" altLang="en-US" sz="2800" dirty="0">
                <a:solidFill>
                  <a:schemeClr val="tx2"/>
                </a:solidFill>
                <a:ea typeface="微软雅黑" panose="020B0503020204020204" pitchFamily="34" charset="-122"/>
              </a:rPr>
              <a:t>”</a:t>
            </a:r>
            <a:endParaRPr lang="en-US" altLang="zh-CN" sz="2800" dirty="0">
              <a:solidFill>
                <a:schemeClr val="tx2"/>
              </a:solidFill>
              <a:ea typeface="微软雅黑" panose="020B0503020204020204" pitchFamily="34" charset="-122"/>
            </a:endParaRPr>
          </a:p>
        </p:txBody>
      </p:sp>
    </p:spTree>
    <p:extLst>
      <p:ext uri="{BB962C8B-B14F-4D97-AF65-F5344CB8AC3E}">
        <p14:creationId xmlns:p14="http://schemas.microsoft.com/office/powerpoint/2010/main" val="9275070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C38F380-75BC-4AD1-92B8-16569F20F431}"/>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37D5CCB2-C389-4225-B8A2-22F65AAD20AD}"/>
              </a:ext>
            </a:extLst>
          </p:cNvPr>
          <p:cNvSpPr>
            <a:spLocks noGrp="1"/>
          </p:cNvSpPr>
          <p:nvPr>
            <p:ph type="sldNum" sz="quarter" idx="11"/>
          </p:nvPr>
        </p:nvSpPr>
        <p:spPr/>
        <p:txBody>
          <a:bodyPr/>
          <a:lstStyle/>
          <a:p>
            <a:fld id="{8A43780D-5C61-47C7-84FD-DBDC025933FC}" type="slidenum">
              <a:rPr lang="en-US" altLang="zh-CN" smtClean="0"/>
              <a:t>30</a:t>
            </a:fld>
            <a:endParaRPr lang="en-US" altLang="zh-CN"/>
          </a:p>
        </p:txBody>
      </p:sp>
      <p:sp>
        <p:nvSpPr>
          <p:cNvPr id="4" name="Title 1">
            <a:extLst>
              <a:ext uri="{FF2B5EF4-FFF2-40B4-BE49-F238E27FC236}">
                <a16:creationId xmlns:a16="http://schemas.microsoft.com/office/drawing/2014/main" id="{2111CD89-A4C4-4505-8C46-4C60D9C6E1F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63BE7099-EF60-4407-B445-4AD55FC20AED}"/>
              </a:ext>
            </a:extLst>
          </p:cNvPr>
          <p:cNvSpPr txBox="1">
            <a:spLocks/>
          </p:cNvSpPr>
          <p:nvPr/>
        </p:nvSpPr>
        <p:spPr>
          <a:xfrm>
            <a:off x="106173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pic>
        <p:nvPicPr>
          <p:cNvPr id="6" name="Picture 5">
            <a:extLst>
              <a:ext uri="{FF2B5EF4-FFF2-40B4-BE49-F238E27FC236}">
                <a16:creationId xmlns:a16="http://schemas.microsoft.com/office/drawing/2014/main" id="{151192BA-70CD-48C0-8DC6-11CBF29CCB0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8862" y="1788274"/>
            <a:ext cx="862965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500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FB4CC7A-84C3-4F9D-9E51-25CA06598D3F}"/>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B44C3A68-0B3F-43EF-817E-3F4A9BF64FC9}"/>
              </a:ext>
            </a:extLst>
          </p:cNvPr>
          <p:cNvSpPr>
            <a:spLocks noGrp="1"/>
          </p:cNvSpPr>
          <p:nvPr>
            <p:ph type="sldNum" sz="quarter" idx="11"/>
          </p:nvPr>
        </p:nvSpPr>
        <p:spPr/>
        <p:txBody>
          <a:bodyPr/>
          <a:lstStyle/>
          <a:p>
            <a:fld id="{8A43780D-5C61-47C7-84FD-DBDC025933FC}" type="slidenum">
              <a:rPr lang="en-US" altLang="zh-CN" smtClean="0"/>
              <a:t>31</a:t>
            </a:fld>
            <a:endParaRPr lang="en-US" altLang="zh-CN"/>
          </a:p>
        </p:txBody>
      </p:sp>
      <p:sp>
        <p:nvSpPr>
          <p:cNvPr id="4" name="Title 1">
            <a:extLst>
              <a:ext uri="{FF2B5EF4-FFF2-40B4-BE49-F238E27FC236}">
                <a16:creationId xmlns:a16="http://schemas.microsoft.com/office/drawing/2014/main" id="{15EDB898-D97D-4827-AE88-9A9E3596185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77FE7992-918C-4A91-9D31-B2DE59494985}"/>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367A70AC-67C8-409A-A8F0-ABAC7D932A9F}"/>
              </a:ext>
            </a:extLst>
          </p:cNvPr>
          <p:cNvSpPr txBox="1">
            <a:spLocks/>
          </p:cNvSpPr>
          <p:nvPr/>
        </p:nvSpPr>
        <p:spPr>
          <a:xfrm>
            <a:off x="1205571" y="1772221"/>
            <a:ext cx="996243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局部线性嵌入试图保持邻域内的线性关系，并使得该线性关系在降维后的空间中继续保持。</a:t>
            </a:r>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dirty="0"/>
          </a:p>
        </p:txBody>
      </p:sp>
      <p:pic>
        <p:nvPicPr>
          <p:cNvPr id="7" name="Picture 5">
            <a:extLst>
              <a:ext uri="{FF2B5EF4-FFF2-40B4-BE49-F238E27FC236}">
                <a16:creationId xmlns:a16="http://schemas.microsoft.com/office/drawing/2014/main" id="{9036439B-7041-4678-9A68-50A46F6A2CE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48635" y="2900934"/>
            <a:ext cx="5604329"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AC5EAAF7-65A2-46F8-B587-5E0C3625D18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93185" y="5583809"/>
            <a:ext cx="4218824"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6562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E1C9F92-81D3-4A01-BC25-DBB4DC9862DC}"/>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0CE1B7E1-76C9-4580-8AF7-EAA07CD13EB2}"/>
              </a:ext>
            </a:extLst>
          </p:cNvPr>
          <p:cNvSpPr>
            <a:spLocks noGrp="1"/>
          </p:cNvSpPr>
          <p:nvPr>
            <p:ph type="sldNum" sz="quarter" idx="11"/>
          </p:nvPr>
        </p:nvSpPr>
        <p:spPr/>
        <p:txBody>
          <a:bodyPr/>
          <a:lstStyle/>
          <a:p>
            <a:fld id="{8A43780D-5C61-47C7-84FD-DBDC025933FC}" type="slidenum">
              <a:rPr lang="en-US" altLang="zh-CN" smtClean="0"/>
              <a:t>32</a:t>
            </a:fld>
            <a:endParaRPr lang="en-US" altLang="zh-CN"/>
          </a:p>
        </p:txBody>
      </p:sp>
      <p:sp>
        <p:nvSpPr>
          <p:cNvPr id="4" name="Title 1">
            <a:extLst>
              <a:ext uri="{FF2B5EF4-FFF2-40B4-BE49-F238E27FC236}">
                <a16:creationId xmlns:a16="http://schemas.microsoft.com/office/drawing/2014/main" id="{9E6CEA45-EF4C-4B12-8B77-5DA33B00083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FE44D28-9EEE-4292-BDE8-5988DDD8AF18}"/>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ACC2E5B8-D8BF-4DA4-B38C-1DD72BB57A7B}"/>
              </a:ext>
            </a:extLst>
          </p:cNvPr>
          <p:cNvSpPr txBox="1">
            <a:spLocks/>
          </p:cNvSpPr>
          <p:nvPr/>
        </p:nvSpPr>
        <p:spPr>
          <a:xfrm>
            <a:off x="260350" y="1720850"/>
            <a:ext cx="11561234"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en-US" altLang="zh-CN" kern="0" dirty="0"/>
              <a:t>LLE</a:t>
            </a:r>
            <a:r>
              <a:rPr lang="zh-CN" altLang="en-US" kern="0" dirty="0"/>
              <a:t>先为每个样本    找到其近邻下标集合    ，然后计算出基于    的中的样本点对    进行线性重构的系数     ：</a:t>
            </a:r>
            <a:endParaRPr lang="en-US" altLang="zh-CN" kern="0" dirty="0"/>
          </a:p>
          <a:p>
            <a:pPr indent="-360000" fontAlgn="auto">
              <a:spcAft>
                <a:spcPts val="0"/>
              </a:spcAft>
              <a:defRPr/>
            </a:pPr>
            <a:endParaRPr lang="en-US" kern="0" dirty="0"/>
          </a:p>
          <a:p>
            <a:pPr indent="-360000" fontAlgn="auto">
              <a:spcAft>
                <a:spcPts val="0"/>
              </a:spcAft>
              <a:defRPr/>
            </a:pPr>
            <a:endParaRPr lang="en-US" kern="0" dirty="0"/>
          </a:p>
          <a:p>
            <a:pPr marL="109900" indent="0" fontAlgn="auto">
              <a:spcAft>
                <a:spcPts val="0"/>
              </a:spcAft>
              <a:buNone/>
              <a:defRPr/>
            </a:pPr>
            <a:endParaRPr lang="en-US" kern="0" dirty="0"/>
          </a:p>
          <a:p>
            <a:pPr marL="109900" indent="0" fontAlgn="auto">
              <a:spcAft>
                <a:spcPts val="0"/>
              </a:spcAft>
              <a:buNone/>
              <a:defRPr/>
            </a:pPr>
            <a:endParaRPr lang="en-US" kern="0" dirty="0"/>
          </a:p>
          <a:p>
            <a:pPr marL="0" indent="0" fontAlgn="auto">
              <a:spcAft>
                <a:spcPts val="0"/>
              </a:spcAft>
              <a:buFont typeface="Wingdings" panose="05000000000000000000" pitchFamily="2" charset="2"/>
              <a:buNone/>
              <a:defRPr/>
            </a:pPr>
            <a:r>
              <a:rPr lang="zh-CN" altLang="en-US" kern="0" dirty="0"/>
              <a:t>其中    和     均为已知，令                                              ，      有闭式解</a:t>
            </a:r>
            <a:endParaRPr lang="en-US" kern="0" dirty="0"/>
          </a:p>
          <a:p>
            <a:pPr indent="-360000" fontAlgn="auto">
              <a:spcAft>
                <a:spcPts val="0"/>
              </a:spcAft>
              <a:defRPr/>
            </a:pPr>
            <a:endParaRPr lang="en-US" kern="0" dirty="0"/>
          </a:p>
          <a:p>
            <a:pPr indent="-360000" fontAlgn="auto">
              <a:spcAft>
                <a:spcPts val="0"/>
              </a:spcAft>
              <a:defRPr/>
            </a:pPr>
            <a:endParaRPr lang="en-US" kern="0" dirty="0"/>
          </a:p>
          <a:p>
            <a:pPr indent="-360000" fontAlgn="auto">
              <a:spcAft>
                <a:spcPts val="0"/>
              </a:spcAft>
              <a:defRPr/>
            </a:pPr>
            <a:endParaRPr lang="en-US" kern="0" dirty="0"/>
          </a:p>
        </p:txBody>
      </p:sp>
      <p:pic>
        <p:nvPicPr>
          <p:cNvPr id="7" name="Picture 4">
            <a:extLst>
              <a:ext uri="{FF2B5EF4-FFF2-40B4-BE49-F238E27FC236}">
                <a16:creationId xmlns:a16="http://schemas.microsoft.com/office/drawing/2014/main" id="{3DFF4000-3DF3-4C06-9420-B08D4BD98D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5225"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28E3CC1-B91F-4AA7-9E23-4AF2D75FEE9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54900"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EA3C509C-E72A-4ADC-8280-E4138B95E76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842602"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a:extLst>
              <a:ext uri="{FF2B5EF4-FFF2-40B4-BE49-F238E27FC236}">
                <a16:creationId xmlns:a16="http://schemas.microsoft.com/office/drawing/2014/main" id="{EDE61F71-21D9-4758-93FE-3DC1261BCF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9967" y="2379662"/>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a:extLst>
              <a:ext uri="{FF2B5EF4-FFF2-40B4-BE49-F238E27FC236}">
                <a16:creationId xmlns:a16="http://schemas.microsoft.com/office/drawing/2014/main" id="{663E5063-753C-4164-8BB3-C3041EF95C7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64635" y="2379662"/>
            <a:ext cx="406400" cy="23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C6A3AA1A-76FE-4FCC-808D-5C6EDE9AB0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19967" y="2795587"/>
            <a:ext cx="3908425"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5">
            <a:extLst>
              <a:ext uri="{FF2B5EF4-FFF2-40B4-BE49-F238E27FC236}">
                <a16:creationId xmlns:a16="http://schemas.microsoft.com/office/drawing/2014/main" id="{10C81357-C828-451C-8078-35F7A9BD6B1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45274" y="5021066"/>
            <a:ext cx="34480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a:extLst>
              <a:ext uri="{FF2B5EF4-FFF2-40B4-BE49-F238E27FC236}">
                <a16:creationId xmlns:a16="http://schemas.microsoft.com/office/drawing/2014/main" id="{BC75C520-3410-470A-9E9B-1209353C6C1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060664" y="5141716"/>
            <a:ext cx="32702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a:extLst>
              <a:ext uri="{FF2B5EF4-FFF2-40B4-BE49-F238E27FC236}">
                <a16:creationId xmlns:a16="http://schemas.microsoft.com/office/drawing/2014/main" id="{89567848-3BF2-4D33-A414-B9485E4A63C9}"/>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51453" y="5109966"/>
            <a:ext cx="3365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6966557D-AEFD-4FD3-BC22-1DE4F35E74D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1538" y="5136079"/>
            <a:ext cx="4889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F7F97022-E043-41A4-887C-E0D7DFE6ADD3}"/>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497173" y="5498405"/>
            <a:ext cx="2676525" cy="909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1152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50AA598-FFDE-42AD-B8B4-4B8C2466872B}"/>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7D6B985B-C6B0-4E79-9BBD-B8FFF80D9439}"/>
              </a:ext>
            </a:extLst>
          </p:cNvPr>
          <p:cNvSpPr>
            <a:spLocks noGrp="1"/>
          </p:cNvSpPr>
          <p:nvPr>
            <p:ph type="sldNum" sz="quarter" idx="11"/>
          </p:nvPr>
        </p:nvSpPr>
        <p:spPr/>
        <p:txBody>
          <a:bodyPr/>
          <a:lstStyle/>
          <a:p>
            <a:fld id="{8A43780D-5C61-47C7-84FD-DBDC025933FC}" type="slidenum">
              <a:rPr lang="en-US" altLang="zh-CN" smtClean="0"/>
              <a:t>33</a:t>
            </a:fld>
            <a:endParaRPr lang="en-US" altLang="zh-CN"/>
          </a:p>
        </p:txBody>
      </p:sp>
      <p:sp>
        <p:nvSpPr>
          <p:cNvPr id="4" name="Title 1">
            <a:extLst>
              <a:ext uri="{FF2B5EF4-FFF2-40B4-BE49-F238E27FC236}">
                <a16:creationId xmlns:a16="http://schemas.microsoft.com/office/drawing/2014/main" id="{7A31B3E2-C8DF-4362-9FE5-118425D8CC9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4AF94981-084C-4361-8E8D-10B54CFE2CAA}"/>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854ABF8A-CC15-4C46-85BF-05EAEFAA32FE}"/>
              </a:ext>
            </a:extLst>
          </p:cNvPr>
          <p:cNvSpPr txBox="1">
            <a:spLocks/>
          </p:cNvSpPr>
          <p:nvPr/>
        </p:nvSpPr>
        <p:spPr>
          <a:xfrm>
            <a:off x="260349" y="1720850"/>
            <a:ext cx="1180151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en-US" altLang="zh-CN" kern="0" dirty="0"/>
              <a:t>LLE</a:t>
            </a:r>
            <a:r>
              <a:rPr lang="zh-CN" altLang="en-US" kern="0" dirty="0"/>
              <a:t>在低维空间中保持     不变，于是    对应的低维空间坐标    可通过下式求解：</a:t>
            </a:r>
            <a:endParaRPr lang="en-US" altLang="zh-CN" kern="0" dirty="0"/>
          </a:p>
          <a:p>
            <a:pPr marL="0" indent="0">
              <a:buNone/>
            </a:pPr>
            <a:endParaRPr lang="en-US" altLang="zh-CN" kern="0" dirty="0"/>
          </a:p>
          <a:p>
            <a:pPr marL="0" indent="0">
              <a:buNone/>
            </a:pPr>
            <a:endParaRPr lang="en-US" altLang="zh-CN" kern="0" dirty="0"/>
          </a:p>
          <a:p>
            <a:r>
              <a:rPr lang="zh-CN" altLang="en-US" kern="0" dirty="0"/>
              <a:t>令</a:t>
            </a:r>
            <a:endParaRPr lang="en-US" altLang="zh-CN" kern="0" dirty="0"/>
          </a:p>
          <a:p>
            <a:endParaRPr lang="en-US" altLang="zh-CN" kern="0" dirty="0"/>
          </a:p>
          <a:p>
            <a:endParaRPr lang="en-US" altLang="zh-CN" kern="0" dirty="0"/>
          </a:p>
        </p:txBody>
      </p:sp>
      <p:pic>
        <p:nvPicPr>
          <p:cNvPr id="7" name="Picture 18">
            <a:extLst>
              <a:ext uri="{FF2B5EF4-FFF2-40B4-BE49-F238E27FC236}">
                <a16:creationId xmlns:a16="http://schemas.microsoft.com/office/drawing/2014/main" id="{A8216B3E-BA2C-4AE0-B8EF-488C38CB6B5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14315" y="1917700"/>
            <a:ext cx="40322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9">
            <a:extLst>
              <a:ext uri="{FF2B5EF4-FFF2-40B4-BE49-F238E27FC236}">
                <a16:creationId xmlns:a16="http://schemas.microsoft.com/office/drawing/2014/main" id="{4CB0CB15-4EB9-43AD-9FA7-64517A6E3C4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05077"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5">
            <a:extLst>
              <a:ext uri="{FF2B5EF4-FFF2-40B4-BE49-F238E27FC236}">
                <a16:creationId xmlns:a16="http://schemas.microsoft.com/office/drawing/2014/main" id="{15671366-96AD-4BE7-8A9E-4934E2E599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08176" y="1927225"/>
            <a:ext cx="273050"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a:extLst>
              <a:ext uri="{FF2B5EF4-FFF2-40B4-BE49-F238E27FC236}">
                <a16:creationId xmlns:a16="http://schemas.microsoft.com/office/drawing/2014/main" id="{370A2F40-DD46-473A-A8D4-E5D12EE13F9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01950" y="2471738"/>
            <a:ext cx="3448050"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3AC09357-2F60-4F6E-AE8A-2A5320D2AE7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431604" y="3881758"/>
            <a:ext cx="564515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0">
            <a:extLst>
              <a:ext uri="{FF2B5EF4-FFF2-40B4-BE49-F238E27FC236}">
                <a16:creationId xmlns:a16="http://schemas.microsoft.com/office/drawing/2014/main" id="{ADDCF869-0FFB-441B-BAA9-87E65769C2E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31576" y="3907631"/>
            <a:ext cx="3549650"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1">
            <a:extLst>
              <a:ext uri="{FF2B5EF4-FFF2-40B4-BE49-F238E27FC236}">
                <a16:creationId xmlns:a16="http://schemas.microsoft.com/office/drawing/2014/main" id="{6882B004-6E12-4D60-B2C7-3E0735EF16C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350000" y="4994275"/>
            <a:ext cx="1930400" cy="88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22">
            <a:extLst>
              <a:ext uri="{FF2B5EF4-FFF2-40B4-BE49-F238E27FC236}">
                <a16:creationId xmlns:a16="http://schemas.microsoft.com/office/drawing/2014/main" id="{E9BCEA85-7CDC-432F-B2F2-9FA6D03F2740}"/>
              </a:ext>
            </a:extLst>
          </p:cNvPr>
          <p:cNvSpPr txBox="1">
            <a:spLocks noChangeArrowheads="1"/>
          </p:cNvSpPr>
          <p:nvPr/>
        </p:nvSpPr>
        <p:spPr bwMode="auto">
          <a:xfrm>
            <a:off x="260350" y="5084763"/>
            <a:ext cx="57594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则优化式可重写为右式，并通过特征值分解求解。</a:t>
            </a:r>
            <a:endParaRPr lang="en-US" altLang="zh-CN" sz="2200" dirty="0"/>
          </a:p>
        </p:txBody>
      </p:sp>
    </p:spTree>
    <p:extLst>
      <p:ext uri="{BB962C8B-B14F-4D97-AF65-F5344CB8AC3E}">
        <p14:creationId xmlns:p14="http://schemas.microsoft.com/office/powerpoint/2010/main" val="28400338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EBE83F1-0AA4-4F6C-B8A3-934987ACED38}"/>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A9012DE-8C1E-4567-A4D4-86E1E8F70E5B}"/>
              </a:ext>
            </a:extLst>
          </p:cNvPr>
          <p:cNvSpPr>
            <a:spLocks noGrp="1"/>
          </p:cNvSpPr>
          <p:nvPr>
            <p:ph type="sldNum" sz="quarter" idx="11"/>
          </p:nvPr>
        </p:nvSpPr>
        <p:spPr/>
        <p:txBody>
          <a:bodyPr/>
          <a:lstStyle/>
          <a:p>
            <a:fld id="{8A43780D-5C61-47C7-84FD-DBDC025933FC}" type="slidenum">
              <a:rPr lang="en-US" altLang="zh-CN" smtClean="0"/>
              <a:t>34</a:t>
            </a:fld>
            <a:endParaRPr lang="en-US" altLang="zh-CN"/>
          </a:p>
        </p:txBody>
      </p:sp>
      <p:sp>
        <p:nvSpPr>
          <p:cNvPr id="4" name="Title 1">
            <a:extLst>
              <a:ext uri="{FF2B5EF4-FFF2-40B4-BE49-F238E27FC236}">
                <a16:creationId xmlns:a16="http://schemas.microsoft.com/office/drawing/2014/main" id="{750280BF-4189-4C96-83D6-0D5413781244}"/>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E91AB32-387F-43C4-968F-7BB6277D89E0}"/>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pic>
        <p:nvPicPr>
          <p:cNvPr id="6" name="Picture 7">
            <a:extLst>
              <a:ext uri="{FF2B5EF4-FFF2-40B4-BE49-F238E27FC236}">
                <a16:creationId xmlns:a16="http://schemas.microsoft.com/office/drawing/2014/main" id="{7DFDD6D5-000C-4708-8F4C-ED9CFEB709A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606550"/>
            <a:ext cx="6619875" cy="459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08577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10564EA-3117-45C2-8DF6-296DE4D3D472}"/>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E4493C1F-25C0-451B-8A90-E76617D028C7}"/>
              </a:ext>
            </a:extLst>
          </p:cNvPr>
          <p:cNvSpPr>
            <a:spLocks noGrp="1"/>
          </p:cNvSpPr>
          <p:nvPr>
            <p:ph type="sldNum" sz="quarter" idx="11"/>
          </p:nvPr>
        </p:nvSpPr>
        <p:spPr/>
        <p:txBody>
          <a:bodyPr/>
          <a:lstStyle/>
          <a:p>
            <a:fld id="{8A43780D-5C61-47C7-84FD-DBDC025933FC}" type="slidenum">
              <a:rPr lang="en-US" altLang="zh-CN" smtClean="0"/>
              <a:t>35</a:t>
            </a:fld>
            <a:endParaRPr lang="en-US" altLang="zh-CN"/>
          </a:p>
        </p:txBody>
      </p:sp>
      <p:sp>
        <p:nvSpPr>
          <p:cNvPr id="4" name="Title 1">
            <a:extLst>
              <a:ext uri="{FF2B5EF4-FFF2-40B4-BE49-F238E27FC236}">
                <a16:creationId xmlns:a16="http://schemas.microsoft.com/office/drawing/2014/main" id="{7B04EE87-F9BC-4B9B-BEBE-C6599E08481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Text Placeholder 2">
            <a:extLst>
              <a:ext uri="{FF2B5EF4-FFF2-40B4-BE49-F238E27FC236}">
                <a16:creationId xmlns:a16="http://schemas.microsoft.com/office/drawing/2014/main" id="{545090F1-061A-4781-8A00-24EC215606C1}"/>
              </a:ext>
            </a:extLst>
          </p:cNvPr>
          <p:cNvSpPr txBox="1">
            <a:spLocks/>
          </p:cNvSpPr>
          <p:nvPr/>
        </p:nvSpPr>
        <p:spPr>
          <a:xfrm>
            <a:off x="630767"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研究动机</a:t>
            </a:r>
            <a:endParaRPr lang="en-US" kern="0" dirty="0">
              <a:solidFill>
                <a:srgbClr val="FF0000"/>
              </a:solidFill>
            </a:endParaRPr>
          </a:p>
        </p:txBody>
      </p:sp>
      <p:sp>
        <p:nvSpPr>
          <p:cNvPr id="6" name="Content Placeholder 3">
            <a:extLst>
              <a:ext uri="{FF2B5EF4-FFF2-40B4-BE49-F238E27FC236}">
                <a16:creationId xmlns:a16="http://schemas.microsoft.com/office/drawing/2014/main" id="{3AFF65BB-DFF2-472D-BBC5-F00AF547295E}"/>
              </a:ext>
            </a:extLst>
          </p:cNvPr>
          <p:cNvSpPr txBox="1">
            <a:spLocks/>
          </p:cNvSpPr>
          <p:nvPr/>
        </p:nvSpPr>
        <p:spPr>
          <a:xfrm>
            <a:off x="370416" y="2209800"/>
            <a:ext cx="11092594"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在机器学习中，对高维数据进行降维的主要目的是希望找到一个合适的低维空间，在此空间中进行学习能比原始空间性能更好。事实上，每个空间对应了在样本属性上定义的一个距离度量，而寻找合适的空间，实质上就是在寻找一个合适的距离度量。那么，为何不直接尝试“学习”出一个合适的距离度量呢？</a:t>
            </a:r>
            <a:endParaRPr lang="zh-CN" altLang="en-US" kern="0" dirty="0"/>
          </a:p>
        </p:txBody>
      </p:sp>
    </p:spTree>
    <p:extLst>
      <p:ext uri="{BB962C8B-B14F-4D97-AF65-F5344CB8AC3E}">
        <p14:creationId xmlns:p14="http://schemas.microsoft.com/office/powerpoint/2010/main" val="1116789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19E9FAE-171C-41AD-9F34-DCF7A304D392}"/>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27CF416-EE86-42F8-A873-5485191A4415}"/>
              </a:ext>
            </a:extLst>
          </p:cNvPr>
          <p:cNvSpPr>
            <a:spLocks noGrp="1"/>
          </p:cNvSpPr>
          <p:nvPr>
            <p:ph type="sldNum" sz="quarter" idx="11"/>
          </p:nvPr>
        </p:nvSpPr>
        <p:spPr/>
        <p:txBody>
          <a:bodyPr/>
          <a:lstStyle/>
          <a:p>
            <a:fld id="{8A43780D-5C61-47C7-84FD-DBDC025933FC}" type="slidenum">
              <a:rPr lang="en-US" altLang="zh-CN" smtClean="0"/>
              <a:t>36</a:t>
            </a:fld>
            <a:endParaRPr lang="en-US" altLang="zh-CN"/>
          </a:p>
        </p:txBody>
      </p:sp>
      <p:sp>
        <p:nvSpPr>
          <p:cNvPr id="4" name="Title 1">
            <a:extLst>
              <a:ext uri="{FF2B5EF4-FFF2-40B4-BE49-F238E27FC236}">
                <a16:creationId xmlns:a16="http://schemas.microsoft.com/office/drawing/2014/main" id="{CA82EE81-7DA9-48F3-B176-703033DD8231}"/>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FEE8D7C7-1B22-42C3-8888-884AE8E5B4CE}"/>
              </a:ext>
            </a:extLst>
          </p:cNvPr>
          <p:cNvSpPr txBox="1">
            <a:spLocks/>
          </p:cNvSpPr>
          <p:nvPr/>
        </p:nvSpPr>
        <p:spPr>
          <a:xfrm>
            <a:off x="260350" y="1158875"/>
            <a:ext cx="11931650"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欲对距离度量进行学习，必须有一个便于学习的距离度量表达形式。对两个  维样本    和    ，它们之间的平方欧氏距离可写为  </a:t>
            </a:r>
          </a:p>
          <a:p>
            <a:pPr marL="111125" indent="0">
              <a:buNone/>
            </a:pPr>
            <a:endParaRPr lang="zh-CN" altLang="en-US" kern="0" dirty="0"/>
          </a:p>
          <a:p>
            <a:pPr indent="-358775"/>
            <a:r>
              <a:rPr lang="zh-CN" altLang="en-US" kern="0" dirty="0"/>
              <a:t>其中          表示    与    在第   维上的距离。若假定不同属性的重要性不同，则可引入属性权重   ，得到 </a:t>
            </a:r>
          </a:p>
          <a:p>
            <a:pPr indent="-358775"/>
            <a:endParaRPr lang="zh-CN" altLang="en-US" kern="0" dirty="0"/>
          </a:p>
          <a:p>
            <a:pPr marL="111125" indent="0">
              <a:buNone/>
            </a:pPr>
            <a:endParaRPr lang="zh-CN" altLang="en-US" kern="0" dirty="0"/>
          </a:p>
          <a:p>
            <a:pPr indent="-358775"/>
            <a:r>
              <a:rPr lang="zh-CN" altLang="en-US" kern="0" dirty="0"/>
              <a:t>其中                                     是一个对角矩阵，                  ，可通过学习确定。               </a:t>
            </a:r>
          </a:p>
        </p:txBody>
      </p:sp>
      <p:pic>
        <p:nvPicPr>
          <p:cNvPr id="6" name="Picture 3">
            <a:extLst>
              <a:ext uri="{FF2B5EF4-FFF2-40B4-BE49-F238E27FC236}">
                <a16:creationId xmlns:a16="http://schemas.microsoft.com/office/drawing/2014/main" id="{6A95E810-987E-4CFD-AC87-311903B6E6E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814102"/>
            <a:ext cx="15240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945096FC-9AC6-439A-B7EB-6B9EB5657A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2367" y="1814102"/>
            <a:ext cx="29210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3917E848-AE5F-42A7-9373-3FB15074EE4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31180" y="1814102"/>
            <a:ext cx="320675"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3F4C9A5B-A11A-4D71-AF2C-64426D1C117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210976"/>
            <a:ext cx="814705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87236EC8-8E3D-4B3B-95F2-716BA324FE4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59720" y="2844800"/>
            <a:ext cx="862012"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A7F17BE7-A967-47AE-A1D6-A13DC8892A7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45367" y="2954338"/>
            <a:ext cx="27305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9">
            <a:extLst>
              <a:ext uri="{FF2B5EF4-FFF2-40B4-BE49-F238E27FC236}">
                <a16:creationId xmlns:a16="http://schemas.microsoft.com/office/drawing/2014/main" id="{18392D7C-9F58-49BC-9899-E22B3B1A8F6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41221" y="2909887"/>
            <a:ext cx="29845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0">
            <a:extLst>
              <a:ext uri="{FF2B5EF4-FFF2-40B4-BE49-F238E27FC236}">
                <a16:creationId xmlns:a16="http://schemas.microsoft.com/office/drawing/2014/main" id="{3F355CDD-7415-42E1-BF8E-F2CF7C648717}"/>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857313" y="2874962"/>
            <a:ext cx="158750"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1">
            <a:extLst>
              <a:ext uri="{FF2B5EF4-FFF2-40B4-BE49-F238E27FC236}">
                <a16:creationId xmlns:a16="http://schemas.microsoft.com/office/drawing/2014/main" id="{672F8E2F-C746-4E33-85F3-A88448B30152}"/>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673163" y="3391311"/>
            <a:ext cx="2635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E0DC8238-5284-4AC5-882D-96BE7F59615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1830940" y="3907631"/>
            <a:ext cx="814705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3">
            <a:extLst>
              <a:ext uri="{FF2B5EF4-FFF2-40B4-BE49-F238E27FC236}">
                <a16:creationId xmlns:a16="http://schemas.microsoft.com/office/drawing/2014/main" id="{9AB30C6A-E750-404F-ADE6-F4636D4074B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559720" y="4935839"/>
            <a:ext cx="28194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4">
            <a:extLst>
              <a:ext uri="{FF2B5EF4-FFF2-40B4-BE49-F238E27FC236}">
                <a16:creationId xmlns:a16="http://schemas.microsoft.com/office/drawing/2014/main" id="{D9D83D4B-679D-486B-B7D2-50EB5C809FBE}"/>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7287552" y="4935839"/>
            <a:ext cx="15097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3188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4BF47A6-463A-4B91-AB5A-3343DF35B13B}"/>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C7F7B07-16E4-465D-B1E7-3617AF644A17}"/>
              </a:ext>
            </a:extLst>
          </p:cNvPr>
          <p:cNvSpPr>
            <a:spLocks noGrp="1"/>
          </p:cNvSpPr>
          <p:nvPr>
            <p:ph type="sldNum" sz="quarter" idx="11"/>
          </p:nvPr>
        </p:nvSpPr>
        <p:spPr/>
        <p:txBody>
          <a:bodyPr/>
          <a:lstStyle/>
          <a:p>
            <a:fld id="{8A43780D-5C61-47C7-84FD-DBDC025933FC}" type="slidenum">
              <a:rPr lang="en-US" altLang="zh-CN" smtClean="0"/>
              <a:t>37</a:t>
            </a:fld>
            <a:endParaRPr lang="en-US" altLang="zh-CN"/>
          </a:p>
        </p:txBody>
      </p:sp>
      <p:sp>
        <p:nvSpPr>
          <p:cNvPr id="4" name="Title 1">
            <a:extLst>
              <a:ext uri="{FF2B5EF4-FFF2-40B4-BE49-F238E27FC236}">
                <a16:creationId xmlns:a16="http://schemas.microsoft.com/office/drawing/2014/main" id="{B116A185-25A7-4EDD-9578-0FDB5FAB688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131BE049-D9E7-457B-9656-E057BF07020E}"/>
              </a:ext>
            </a:extLst>
          </p:cNvPr>
          <p:cNvSpPr txBox="1">
            <a:spLocks/>
          </p:cNvSpPr>
          <p:nvPr/>
        </p:nvSpPr>
        <p:spPr>
          <a:xfrm>
            <a:off x="260350" y="1158875"/>
            <a:ext cx="11349448" cy="4930775"/>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230400" fontAlgn="auto">
              <a:lnSpc>
                <a:spcPct val="110000"/>
              </a:lnSpc>
              <a:spcAft>
                <a:spcPts val="0"/>
              </a:spcAft>
              <a:buFont typeface="Wingdings" charset="2"/>
              <a:buChar char="p"/>
              <a:defRPr/>
            </a:pPr>
            <a:r>
              <a:rPr lang="zh-CN" altLang="en-US" kern="0" dirty="0"/>
              <a:t>   的非对角元素均为零，这意味着坐标轴是正交的，即属性之间无关；但现实问题中往往不是这样，例如考虑西瓜的“重量”和“体积”这两个属性，它们显然是正相关的，其对应的坐标轴不再正交。为此将    替换为一个普通的半正定对称矩阵    ，于是就得到了马氏距离</a:t>
            </a:r>
            <a:r>
              <a:rPr lang="en-US" altLang="zh-CN" kern="0" dirty="0"/>
              <a:t>(</a:t>
            </a:r>
            <a:r>
              <a:rPr lang="en-US" altLang="zh-CN" kern="0" dirty="0" err="1"/>
              <a:t>Mahalanobis</a:t>
            </a:r>
            <a:r>
              <a:rPr lang="zh-CN" altLang="en-US" kern="0" dirty="0"/>
              <a:t> </a:t>
            </a:r>
            <a:r>
              <a:rPr lang="en-US" altLang="zh-CN" kern="0" dirty="0"/>
              <a:t>distance)</a:t>
            </a:r>
            <a:r>
              <a:rPr lang="zh-CN" altLang="en-US" kern="0" dirty="0"/>
              <a:t>。</a:t>
            </a:r>
          </a:p>
          <a:p>
            <a:pPr marL="230400" fontAlgn="auto">
              <a:lnSpc>
                <a:spcPct val="120000"/>
              </a:lnSpc>
              <a:spcAft>
                <a:spcPts val="0"/>
              </a:spcAft>
              <a:defRPr/>
            </a:pPr>
            <a:endParaRPr lang="zh-CN" altLang="en-US" kern="0" dirty="0"/>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亦称“度量矩阵”，而度量学习则是对    进行学习。注意到为了保持距离非负且对称，   必须是（半）正定对称矩阵，即必有正交基    使得    能写为                 。</a:t>
            </a:r>
          </a:p>
          <a:p>
            <a:pPr marL="230400" fontAlgn="auto">
              <a:lnSpc>
                <a:spcPct val="120000"/>
              </a:lnSpc>
              <a:spcAft>
                <a:spcPts val="0"/>
              </a:spcAft>
              <a:defRPr/>
            </a:pPr>
            <a:endParaRPr lang="zh-CN" altLang="en-US" kern="0" dirty="0"/>
          </a:p>
          <a:p>
            <a:pPr marL="0" indent="0" fontAlgn="auto">
              <a:spcAft>
                <a:spcPts val="0"/>
              </a:spcAft>
              <a:buFont typeface="Wingdings" panose="05000000000000000000" pitchFamily="2" charset="2"/>
              <a:buNone/>
              <a:defRPr/>
            </a:pPr>
            <a:endParaRPr lang="zh-CN" altLang="en-US" sz="2400" kern="0" dirty="0"/>
          </a:p>
          <a:p>
            <a:pPr marL="0" indent="0" fontAlgn="auto">
              <a:spcAft>
                <a:spcPts val="0"/>
              </a:spcAft>
              <a:buFont typeface="Wingdings" panose="05000000000000000000" pitchFamily="2" charset="2"/>
              <a:buNone/>
              <a:defRPr/>
            </a:pPr>
            <a:r>
              <a:rPr lang="zh-CN" altLang="en-US" sz="2400" kern="0" dirty="0"/>
              <a:t>               </a:t>
            </a:r>
          </a:p>
        </p:txBody>
      </p:sp>
      <p:pic>
        <p:nvPicPr>
          <p:cNvPr id="6" name="Picture 3">
            <a:extLst>
              <a:ext uri="{FF2B5EF4-FFF2-40B4-BE49-F238E27FC236}">
                <a16:creationId xmlns:a16="http://schemas.microsoft.com/office/drawing/2014/main" id="{448B7578-FF10-4A16-A386-0D7C52E0D8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4050" y="1290638"/>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36D79596-7E75-4730-BB3F-71B7BD9E3D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54546" y="2028665"/>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D025805D-9B62-4E7C-A8AC-DDF57AC3A31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0875" y="2339708"/>
            <a:ext cx="320675" cy="21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A9D4264E-BB2B-4DC6-A1BF-C439396D1AA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82196" y="2836596"/>
            <a:ext cx="73723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C385B13B-913B-460C-B537-0603EA7A5F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9488" y="362426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C0051DA-6DA2-4B41-BF3B-C9392CF84A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12350" y="3614365"/>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a:extLst>
              <a:ext uri="{FF2B5EF4-FFF2-40B4-BE49-F238E27FC236}">
                <a16:creationId xmlns:a16="http://schemas.microsoft.com/office/drawing/2014/main" id="{B121E77D-CBA2-4A08-9F92-75391B3FAC9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5833" y="395587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DB18A457-2676-4A05-9422-ABA513E5DB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038894" y="3944760"/>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a:extLst>
              <a:ext uri="{FF2B5EF4-FFF2-40B4-BE49-F238E27FC236}">
                <a16:creationId xmlns:a16="http://schemas.microsoft.com/office/drawing/2014/main" id="{2ABE88FB-DE02-4526-B574-74D1F9FE7C1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179984" y="3944760"/>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2A57509F-ED45-4F26-8EE1-F6347EA1633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84213" y="4212959"/>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6">
            <a:extLst>
              <a:ext uri="{FF2B5EF4-FFF2-40B4-BE49-F238E27FC236}">
                <a16:creationId xmlns:a16="http://schemas.microsoft.com/office/drawing/2014/main" id="{7C17CA5C-A939-4C90-820C-35AC869C195B}"/>
              </a:ext>
            </a:extLst>
          </p:cNvPr>
          <p:cNvSpPr txBox="1">
            <a:spLocks noChangeArrowheads="1"/>
          </p:cNvSpPr>
          <p:nvPr/>
        </p:nvSpPr>
        <p:spPr bwMode="auto">
          <a:xfrm>
            <a:off x="260349" y="4987925"/>
            <a:ext cx="11185061"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0188"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110000"/>
              </a:lnSpc>
              <a:spcBef>
                <a:spcPts val="1000"/>
              </a:spcBef>
              <a:buClr>
                <a:schemeClr val="accent1"/>
              </a:buClr>
              <a:buSzPct val="100000"/>
              <a:buFont typeface="Wingdings" panose="05000000000000000000" pitchFamily="2" charset="2"/>
              <a:buChar char="p"/>
            </a:pPr>
            <a:r>
              <a:rPr lang="zh-CN" altLang="en-US" sz="2200" dirty="0"/>
              <a:t>对    进行学习当然要设置一个目标。假定我们是希望提高近邻分类器的性能，则可将    直接嵌入到近邻分类器的评价指标中去，通过优化该性能指标相应地求得    。</a:t>
            </a:r>
            <a:endParaRPr lang="en-US" altLang="en-US" sz="2200" dirty="0"/>
          </a:p>
        </p:txBody>
      </p:sp>
      <p:pic>
        <p:nvPicPr>
          <p:cNvPr id="17" name="Picture 17">
            <a:extLst>
              <a:ext uri="{FF2B5EF4-FFF2-40B4-BE49-F238E27FC236}">
                <a16:creationId xmlns:a16="http://schemas.microsoft.com/office/drawing/2014/main" id="{23FE5D5B-5C4E-4D90-981F-B12D53008DE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82205" y="5118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B34CD9AC-15D1-4D23-9580-ABD7E6061A5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50286" y="5499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9">
            <a:extLst>
              <a:ext uri="{FF2B5EF4-FFF2-40B4-BE49-F238E27FC236}">
                <a16:creationId xmlns:a16="http://schemas.microsoft.com/office/drawing/2014/main" id="{FEC45044-1790-433B-8F75-1F1AAD21D55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01401" y="5116512"/>
            <a:ext cx="39524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3760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50AC8C-9602-49B0-A2E2-09C78D0A0BD1}"/>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77BEA10A-9108-4EBA-A657-7566384CFBE9}"/>
              </a:ext>
            </a:extLst>
          </p:cNvPr>
          <p:cNvSpPr>
            <a:spLocks noGrp="1"/>
          </p:cNvSpPr>
          <p:nvPr>
            <p:ph type="sldNum" sz="quarter" idx="11"/>
          </p:nvPr>
        </p:nvSpPr>
        <p:spPr/>
        <p:txBody>
          <a:bodyPr/>
          <a:lstStyle/>
          <a:p>
            <a:fld id="{8A43780D-5C61-47C7-84FD-DBDC025933FC}" type="slidenum">
              <a:rPr lang="en-US" altLang="zh-CN" smtClean="0"/>
              <a:t>38</a:t>
            </a:fld>
            <a:endParaRPr lang="en-US" altLang="zh-CN"/>
          </a:p>
        </p:txBody>
      </p:sp>
      <p:sp>
        <p:nvSpPr>
          <p:cNvPr id="4" name="Title 1">
            <a:extLst>
              <a:ext uri="{FF2B5EF4-FFF2-40B4-BE49-F238E27FC236}">
                <a16:creationId xmlns:a16="http://schemas.microsoft.com/office/drawing/2014/main" id="{1577C300-953C-4B52-A778-A8A7565CDF3F}"/>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4568B56-7F1A-4922-881E-6C828C584760}"/>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D0D241E8-82CD-426C-A1D3-26F1FA7FACCE}"/>
              </a:ext>
            </a:extLst>
          </p:cNvPr>
          <p:cNvSpPr txBox="1">
            <a:spLocks/>
          </p:cNvSpPr>
          <p:nvPr/>
        </p:nvSpPr>
        <p:spPr>
          <a:xfrm>
            <a:off x="260349" y="1720850"/>
            <a:ext cx="11688496" cy="4343400"/>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近邻成分分析在进行判别时通常使用多数投票法，邻域中的每个样本投</a:t>
            </a:r>
            <a:r>
              <a:rPr lang="en-US" altLang="zh-CN" kern="0" dirty="0"/>
              <a:t>1</a:t>
            </a:r>
            <a:r>
              <a:rPr lang="zh-CN" altLang="en-US" kern="0" dirty="0"/>
              <a:t>票，邻域外的样本投</a:t>
            </a:r>
            <a:r>
              <a:rPr lang="en-US" altLang="zh-CN" kern="0" dirty="0"/>
              <a:t>0</a:t>
            </a:r>
            <a:r>
              <a:rPr lang="zh-CN" altLang="en-US" kern="0" dirty="0"/>
              <a:t>票。不妨将其替换为概率投票法。对于任意样本    ，它对    分类结果影响的概率为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当         时，   最大。显然，   对     的影响随着它们之间距离的增大而减小。若以留一法</a:t>
            </a:r>
            <a:r>
              <a:rPr lang="en-US" altLang="zh-CN" kern="0" dirty="0"/>
              <a:t>(LOO)</a:t>
            </a:r>
            <a:r>
              <a:rPr lang="zh-CN" altLang="en-US" kern="0" dirty="0"/>
              <a:t>正确率的最大化为目标，则可计算    的留一法正确率，即它被自身之外的所有样本正确分类的概率为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其中    表示与    属于相同类别的样本的下标集合。    </a:t>
            </a:r>
            <a:endParaRPr lang="en-US" kern="0" dirty="0"/>
          </a:p>
        </p:txBody>
      </p:sp>
      <p:pic>
        <p:nvPicPr>
          <p:cNvPr id="7" name="Picture 5">
            <a:extLst>
              <a:ext uri="{FF2B5EF4-FFF2-40B4-BE49-F238E27FC236}">
                <a16:creationId xmlns:a16="http://schemas.microsoft.com/office/drawing/2014/main" id="{E15E246E-070F-41A1-8F86-7F4AB7B163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275359" y="2149225"/>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0CB49BA6-75AC-40D2-AD6E-C6DC8C555E7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512021" y="2144463"/>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0CED9432-49AA-4E1A-9BFF-51CEF52117E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44838" y="2822575"/>
            <a:ext cx="2863850"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58577DF3-6EE5-4651-BC8D-F0CA08027B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68435" y="3623209"/>
            <a:ext cx="5715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C3AC718F-6432-4380-B29A-2BD53B7198E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95548" y="3631146"/>
            <a:ext cx="368300"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5">
            <a:extLst>
              <a:ext uri="{FF2B5EF4-FFF2-40B4-BE49-F238E27FC236}">
                <a16:creationId xmlns:a16="http://schemas.microsoft.com/office/drawing/2014/main" id="{CF2D4C92-DAB4-45F1-AD57-32B91D2B7A2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62463" y="3627971"/>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7">
            <a:extLst>
              <a:ext uri="{FF2B5EF4-FFF2-40B4-BE49-F238E27FC236}">
                <a16:creationId xmlns:a16="http://schemas.microsoft.com/office/drawing/2014/main" id="{BB33FD73-C261-4089-ABCC-A90BB51D7B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31594" y="3640672"/>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5">
            <a:extLst>
              <a:ext uri="{FF2B5EF4-FFF2-40B4-BE49-F238E27FC236}">
                <a16:creationId xmlns:a16="http://schemas.microsoft.com/office/drawing/2014/main" id="{86A58955-F03E-4724-91AE-5466949D74F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906838" y="4706938"/>
            <a:ext cx="1336675"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6450E49C-8D4B-48D2-BC57-56F677FEA8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18416" y="5436528"/>
            <a:ext cx="273050"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B992D431-4C2C-49D3-9AD2-7EAC12113C2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31266" y="5463515"/>
            <a:ext cx="296863"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32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866030C-999F-42F7-9ABC-7B6F6F574EAF}"/>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83F78FD9-91DD-47E6-BD0B-1CABF03A4F78}"/>
              </a:ext>
            </a:extLst>
          </p:cNvPr>
          <p:cNvSpPr>
            <a:spLocks noGrp="1"/>
          </p:cNvSpPr>
          <p:nvPr>
            <p:ph type="sldNum" sz="quarter" idx="11"/>
          </p:nvPr>
        </p:nvSpPr>
        <p:spPr/>
        <p:txBody>
          <a:bodyPr/>
          <a:lstStyle/>
          <a:p>
            <a:fld id="{8A43780D-5C61-47C7-84FD-DBDC025933FC}" type="slidenum">
              <a:rPr lang="en-US" altLang="zh-CN" smtClean="0"/>
              <a:t>39</a:t>
            </a:fld>
            <a:endParaRPr lang="en-US" altLang="zh-CN"/>
          </a:p>
        </p:txBody>
      </p:sp>
      <p:sp>
        <p:nvSpPr>
          <p:cNvPr id="4" name="Title 1">
            <a:extLst>
              <a:ext uri="{FF2B5EF4-FFF2-40B4-BE49-F238E27FC236}">
                <a16:creationId xmlns:a16="http://schemas.microsoft.com/office/drawing/2014/main" id="{40056616-DEE1-4E88-B6A0-C0D2976415A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98C8CE0-43E2-4221-AD17-B1740ABFA0AE}"/>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42105867-917A-40F5-865D-95D7B9686988}"/>
              </a:ext>
            </a:extLst>
          </p:cNvPr>
          <p:cNvSpPr txBox="1">
            <a:spLocks/>
          </p:cNvSpPr>
          <p:nvPr/>
        </p:nvSpPr>
        <p:spPr>
          <a:xfrm>
            <a:off x="260349" y="1720850"/>
            <a:ext cx="11431641" cy="4343400"/>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整个样本集上的留一法正确率为</a:t>
            </a:r>
            <a:endParaRPr lang="en-US" altLang="zh-CN" kern="0" dirty="0"/>
          </a:p>
          <a:p>
            <a:pPr indent="-360000" fontAlgn="auto">
              <a:spcAft>
                <a:spcPts val="0"/>
              </a:spcAft>
              <a:defRPr/>
            </a:pPr>
            <a:endParaRPr lang="en-US" altLang="zh-CN" kern="0" dirty="0"/>
          </a:p>
          <a:p>
            <a:pPr marL="109900" indent="0" fontAlgn="auto">
              <a:spcAft>
                <a:spcPts val="0"/>
              </a:spcAft>
              <a:buNone/>
              <a:defRPr/>
            </a:pPr>
            <a:endParaRPr lang="en-US" altLang="zh-CN" kern="0" dirty="0"/>
          </a:p>
          <a:p>
            <a:pPr indent="-360000" fontAlgn="auto">
              <a:spcAft>
                <a:spcPts val="0"/>
              </a:spcAft>
              <a:defRPr/>
            </a:pPr>
            <a:r>
              <a:rPr lang="zh-CN" altLang="en-US" kern="0" dirty="0"/>
              <a:t>由                                和             ，则</a:t>
            </a:r>
            <a:r>
              <a:rPr lang="en-US" altLang="zh-CN" kern="0" dirty="0"/>
              <a:t>NCA</a:t>
            </a:r>
            <a:r>
              <a:rPr lang="zh-CN" altLang="en-US" kern="0" dirty="0"/>
              <a:t>的优化目标为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求解即可得到最大化近邻分类器</a:t>
            </a:r>
            <a:r>
              <a:rPr lang="en-US" altLang="zh-CN" kern="0" dirty="0"/>
              <a:t>LOO</a:t>
            </a:r>
            <a:r>
              <a:rPr lang="zh-CN" altLang="en-US" kern="0" dirty="0"/>
              <a:t>正确率的距离度量矩阵    。                      </a:t>
            </a:r>
            <a:endParaRPr lang="en-US" altLang="zh-CN" kern="0" dirty="0"/>
          </a:p>
        </p:txBody>
      </p:sp>
      <p:pic>
        <p:nvPicPr>
          <p:cNvPr id="7" name="Picture 4">
            <a:extLst>
              <a:ext uri="{FF2B5EF4-FFF2-40B4-BE49-F238E27FC236}">
                <a16:creationId xmlns:a16="http://schemas.microsoft.com/office/drawing/2014/main" id="{A593BE58-206D-4BDE-888A-969A32AE253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15513" y="2201594"/>
            <a:ext cx="2419350" cy="811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DE86C7D0-14A6-4AD4-9780-74C6BCFDAFE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57818" y="3235655"/>
            <a:ext cx="2409825"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9">
            <a:extLst>
              <a:ext uri="{FF2B5EF4-FFF2-40B4-BE49-F238E27FC236}">
                <a16:creationId xmlns:a16="http://schemas.microsoft.com/office/drawing/2014/main" id="{853D222A-FF55-4890-A46C-CC064E715E1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32768" y="3308680"/>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0">
            <a:extLst>
              <a:ext uri="{FF2B5EF4-FFF2-40B4-BE49-F238E27FC236}">
                <a16:creationId xmlns:a16="http://schemas.microsoft.com/office/drawing/2014/main" id="{D43249A2-4CF3-40F7-BEF9-84CBF7AB4D1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28838" y="4249738"/>
            <a:ext cx="4492625" cy="63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1">
            <a:extLst>
              <a:ext uri="{FF2B5EF4-FFF2-40B4-BE49-F238E27FC236}">
                <a16:creationId xmlns:a16="http://schemas.microsoft.com/office/drawing/2014/main" id="{952A9D67-9548-459B-A381-28EE3AC0FA0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271838" y="5398464"/>
            <a:ext cx="31115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7978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AF95BE-FB83-48AF-A147-CE560842E5BD}"/>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B34B9318-384E-4824-85B0-317880CBEC39}"/>
              </a:ext>
            </a:extLst>
          </p:cNvPr>
          <p:cNvSpPr>
            <a:spLocks noGrp="1"/>
          </p:cNvSpPr>
          <p:nvPr>
            <p:ph type="sldNum" sz="quarter" idx="11"/>
          </p:nvPr>
        </p:nvSpPr>
        <p:spPr/>
        <p:txBody>
          <a:bodyPr/>
          <a:lstStyle/>
          <a:p>
            <a:fld id="{8A43780D-5C61-47C7-84FD-DBDC025933FC}" type="slidenum">
              <a:rPr lang="en-US" altLang="zh-CN" smtClean="0"/>
              <a:t>4</a:t>
            </a:fld>
            <a:endParaRPr lang="en-US" altLang="zh-CN"/>
          </a:p>
        </p:txBody>
      </p:sp>
    </p:spTree>
    <p:extLst>
      <p:ext uri="{BB962C8B-B14F-4D97-AF65-F5344CB8AC3E}">
        <p14:creationId xmlns:p14="http://schemas.microsoft.com/office/powerpoint/2010/main" val="1000492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0B2FC96-27AF-4806-B5F4-290A313AAC13}"/>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07C0FFCF-0222-4A25-8529-2D19CF890631}"/>
              </a:ext>
            </a:extLst>
          </p:cNvPr>
          <p:cNvSpPr>
            <a:spLocks noGrp="1"/>
          </p:cNvSpPr>
          <p:nvPr>
            <p:ph type="sldNum" sz="quarter" idx="11"/>
          </p:nvPr>
        </p:nvSpPr>
        <p:spPr/>
        <p:txBody>
          <a:bodyPr/>
          <a:lstStyle/>
          <a:p>
            <a:fld id="{8A43780D-5C61-47C7-84FD-DBDC025933FC}" type="slidenum">
              <a:rPr lang="en-US" altLang="zh-CN" smtClean="0"/>
              <a:t>40</a:t>
            </a:fld>
            <a:endParaRPr lang="en-US" altLang="zh-CN"/>
          </a:p>
        </p:txBody>
      </p:sp>
      <p:sp>
        <p:nvSpPr>
          <p:cNvPr id="6" name="文本框 5">
            <a:extLst>
              <a:ext uri="{FF2B5EF4-FFF2-40B4-BE49-F238E27FC236}">
                <a16:creationId xmlns:a16="http://schemas.microsoft.com/office/drawing/2014/main" id="{CA05DE8E-CE21-4971-A046-BD678A6FFAB4}"/>
              </a:ext>
            </a:extLst>
          </p:cNvPr>
          <p:cNvSpPr txBox="1"/>
          <p:nvPr/>
        </p:nvSpPr>
        <p:spPr>
          <a:xfrm>
            <a:off x="1224663" y="2077855"/>
            <a:ext cx="8868922" cy="2308324"/>
          </a:xfrm>
          <a:prstGeom prst="rect">
            <a:avLst/>
          </a:prstGeom>
          <a:noFill/>
        </p:spPr>
        <p:txBody>
          <a:bodyPr wrap="square" rtlCol="0">
            <a:spAutoFit/>
          </a:bodyPr>
          <a:lstStyle/>
          <a:p>
            <a:r>
              <a:rPr lang="zh-CN" altLang="en-US" sz="2400" b="1" dirty="0"/>
              <a:t>题目：基于</a:t>
            </a:r>
            <a:r>
              <a:rPr lang="en-US" altLang="zh-CN" sz="2400" b="1" dirty="0"/>
              <a:t>KNN</a:t>
            </a:r>
            <a:r>
              <a:rPr lang="zh-CN" altLang="en-US" sz="2400" b="1" dirty="0"/>
              <a:t>完成构造随机森林模型完成新闻分类。</a:t>
            </a:r>
            <a:endParaRPr lang="en-US" altLang="zh-CN" sz="2400" b="1" dirty="0"/>
          </a:p>
          <a:p>
            <a:r>
              <a:rPr lang="zh-CN" altLang="en-US" dirty="0"/>
              <a:t>          </a:t>
            </a:r>
            <a:r>
              <a:rPr lang="en-US" altLang="zh-CN" sz="2000" dirty="0"/>
              <a:t>1. </a:t>
            </a:r>
            <a:r>
              <a:rPr lang="zh-CN" altLang="en-US" sz="2000" dirty="0"/>
              <a:t>构造一个能识别数字 </a:t>
            </a:r>
            <a:r>
              <a:rPr lang="en-US" altLang="zh-CN" sz="2000" dirty="0"/>
              <a:t>0 </a:t>
            </a:r>
            <a:r>
              <a:rPr lang="zh-CN" altLang="en-US" sz="2000" dirty="0"/>
              <a:t>到 </a:t>
            </a:r>
            <a:r>
              <a:rPr lang="en-US" altLang="zh-CN" sz="2000" dirty="0"/>
              <a:t>9 </a:t>
            </a:r>
            <a:r>
              <a:rPr lang="zh-CN" altLang="en-US" sz="2000" dirty="0"/>
              <a:t>的基于 </a:t>
            </a:r>
            <a:r>
              <a:rPr lang="en-US" altLang="zh-CN" sz="2000" dirty="0"/>
              <a:t>KNN </a:t>
            </a:r>
            <a:r>
              <a:rPr lang="zh-CN" altLang="en-US" sz="2000" dirty="0"/>
              <a:t>分类器的手写数字识别系统。</a:t>
            </a:r>
            <a:endParaRPr lang="en-US" altLang="zh-CN" sz="2000" dirty="0"/>
          </a:p>
          <a:p>
            <a:r>
              <a:rPr lang="en-US" altLang="zh-CN" sz="2000" dirty="0"/>
              <a:t>         2. </a:t>
            </a:r>
            <a:r>
              <a:rPr lang="zh-CN" altLang="en-US" sz="2000" dirty="0"/>
              <a:t>将模型开发流程进行熟悉；</a:t>
            </a:r>
            <a:endParaRPr lang="en-US" altLang="zh-CN" sz="2000" dirty="0"/>
          </a:p>
          <a:p>
            <a:r>
              <a:rPr lang="en-US" altLang="zh-CN" sz="2000" dirty="0"/>
              <a:t>         3. </a:t>
            </a:r>
            <a:r>
              <a:rPr lang="zh-CN" altLang="en-US" sz="2000" dirty="0"/>
              <a:t>尝试使用其他的模型完成手写数字识别。</a:t>
            </a:r>
            <a:r>
              <a:rPr lang="en-US" altLang="zh-CN" sz="2000" dirty="0"/>
              <a:t> </a:t>
            </a:r>
          </a:p>
          <a:p>
            <a:endParaRPr lang="en-US" altLang="zh-CN" sz="2000" dirty="0"/>
          </a:p>
          <a:p>
            <a:endParaRPr lang="en-US" altLang="zh-CN" sz="2000" dirty="0"/>
          </a:p>
          <a:p>
            <a:endParaRPr lang="zh-CN" altLang="en-US" sz="2000" dirty="0"/>
          </a:p>
        </p:txBody>
      </p:sp>
      <p:sp>
        <p:nvSpPr>
          <p:cNvPr id="7" name="矩形 6">
            <a:extLst>
              <a:ext uri="{FF2B5EF4-FFF2-40B4-BE49-F238E27FC236}">
                <a16:creationId xmlns:a16="http://schemas.microsoft.com/office/drawing/2014/main" id="{C700409D-1314-4CF2-ADBB-391FCE0BFC32}"/>
              </a:ext>
            </a:extLst>
          </p:cNvPr>
          <p:cNvSpPr/>
          <p:nvPr/>
        </p:nvSpPr>
        <p:spPr>
          <a:xfrm>
            <a:off x="630768" y="356000"/>
            <a:ext cx="3840748" cy="523220"/>
          </a:xfrm>
          <a:prstGeom prst="rect">
            <a:avLst/>
          </a:prstGeom>
        </p:spPr>
        <p:txBody>
          <a:bodyPr wrap="square">
            <a:spAutoFit/>
          </a:bodyPr>
          <a:lstStyle/>
          <a:p>
            <a:pPr>
              <a:defRPr/>
            </a:pPr>
            <a:r>
              <a:rPr lang="zh-CN" altLang="en-US" sz="2800" b="1" dirty="0">
                <a:solidFill>
                  <a:srgbClr val="000000"/>
                </a:solidFill>
                <a:latin typeface="华文楷体" panose="02010600040101010101" pitchFamily="2" charset="-122"/>
                <a:ea typeface="华文楷体" panose="02010600040101010101" pitchFamily="2" charset="-122"/>
                <a:cs typeface="+mn-ea"/>
              </a:rPr>
              <a:t>作业</a:t>
            </a:r>
            <a:r>
              <a:rPr lang="en-US" altLang="zh-CN" sz="2800" b="1" dirty="0">
                <a:solidFill>
                  <a:srgbClr val="000000"/>
                </a:solidFill>
                <a:latin typeface="华文楷体" panose="02010600040101010101" pitchFamily="2" charset="-122"/>
                <a:ea typeface="华文楷体" panose="02010600040101010101" pitchFamily="2" charset="-122"/>
                <a:cs typeface="+mn-ea"/>
              </a:rPr>
              <a:t>8</a:t>
            </a:r>
            <a:endParaRPr lang="zh-CN" altLang="en-US" sz="2800" b="1" dirty="0">
              <a:solidFill>
                <a:srgbClr val="000000"/>
              </a:solidFill>
              <a:latin typeface="华文楷体" panose="02010600040101010101" pitchFamily="2" charset="-122"/>
              <a:ea typeface="华文楷体" panose="02010600040101010101" pitchFamily="2" charset="-122"/>
              <a:cs typeface="+mn-ea"/>
            </a:endParaRPr>
          </a:p>
        </p:txBody>
      </p:sp>
    </p:spTree>
    <p:extLst>
      <p:ext uri="{BB962C8B-B14F-4D97-AF65-F5344CB8AC3E}">
        <p14:creationId xmlns:p14="http://schemas.microsoft.com/office/powerpoint/2010/main" val="30577166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p:cNvSpPr>
            <a:spLocks noGrp="1"/>
          </p:cNvSpPr>
          <p:nvPr>
            <p:ph type="sldNum" sz="quarter" idx="11"/>
          </p:nvPr>
        </p:nvSpPr>
        <p:spPr/>
        <p:txBody>
          <a:bodyPr/>
          <a:lstStyle/>
          <a:p>
            <a:fld id="{8A43780D-5C61-47C7-84FD-DBDC025933FC}" type="slidenum">
              <a:rPr lang="en-US" altLang="zh-CN" smtClean="0"/>
              <a:t>41</a:t>
            </a:fld>
            <a:endParaRPr lang="en-US" altLang="zh-CN"/>
          </a:p>
        </p:txBody>
      </p:sp>
      <p:sp>
        <p:nvSpPr>
          <p:cNvPr id="4" name="Rectangle 4"/>
          <p:cNvSpPr>
            <a:spLocks noChangeArrowheads="1"/>
          </p:cNvSpPr>
          <p:nvPr/>
        </p:nvSpPr>
        <p:spPr bwMode="auto">
          <a:xfrm>
            <a:off x="3949519" y="3033479"/>
            <a:ext cx="4549775"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4800" b="1">
                <a:solidFill>
                  <a:schemeClr val="tx2"/>
                </a:solidFill>
                <a:latin typeface="Verdana" panose="020B0604030504040204" pitchFamily="34" charset="0"/>
                <a:ea typeface="方正隶书简体" pitchFamily="65" charset="-122"/>
              </a:defRPr>
            </a:lvl1pPr>
            <a:lvl2pPr marL="742950" indent="-285750" eaLnBrk="0" hangingPunct="0">
              <a:defRPr sz="4800" b="1">
                <a:solidFill>
                  <a:schemeClr val="tx2"/>
                </a:solidFill>
                <a:latin typeface="Verdana" panose="020B0604030504040204" pitchFamily="34" charset="0"/>
                <a:ea typeface="方正隶书简体" pitchFamily="65" charset="-122"/>
              </a:defRPr>
            </a:lvl2pPr>
            <a:lvl3pPr marL="1143000" indent="-228600" eaLnBrk="0" hangingPunct="0">
              <a:defRPr sz="4800" b="1">
                <a:solidFill>
                  <a:schemeClr val="tx2"/>
                </a:solidFill>
                <a:latin typeface="Verdana" panose="020B0604030504040204" pitchFamily="34" charset="0"/>
                <a:ea typeface="方正隶书简体" pitchFamily="65" charset="-122"/>
              </a:defRPr>
            </a:lvl3pPr>
            <a:lvl4pPr marL="1600200" indent="-228600" eaLnBrk="0" hangingPunct="0">
              <a:defRPr sz="4800" b="1">
                <a:solidFill>
                  <a:schemeClr val="tx2"/>
                </a:solidFill>
                <a:latin typeface="Verdana" panose="020B0604030504040204" pitchFamily="34" charset="0"/>
                <a:ea typeface="方正隶书简体" pitchFamily="65" charset="-122"/>
              </a:defRPr>
            </a:lvl4pPr>
            <a:lvl5pPr marL="2057400" indent="-228600" eaLnBrk="0" hangingPunct="0">
              <a:defRPr sz="4800" b="1">
                <a:solidFill>
                  <a:schemeClr val="tx2"/>
                </a:solidFill>
                <a:latin typeface="Verdana" panose="020B0604030504040204" pitchFamily="34" charset="0"/>
                <a:ea typeface="方正隶书简体" pitchFamily="65" charset="-122"/>
              </a:defRPr>
            </a:lvl5pPr>
            <a:lvl6pPr marL="25146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6pPr>
            <a:lvl7pPr marL="29718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7pPr>
            <a:lvl8pPr marL="34290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8pPr>
            <a:lvl9pPr marL="38862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9pPr>
          </a:lstStyle>
          <a:p>
            <a:pPr algn="ctr" eaLnBrk="1" hangingPunct="1">
              <a:lnSpc>
                <a:spcPct val="90000"/>
              </a:lnSpc>
              <a:spcBef>
                <a:spcPct val="20000"/>
              </a:spcBef>
              <a:buClr>
                <a:schemeClr val="hlink"/>
              </a:buClr>
              <a:buFont typeface="Wingdings" panose="05000000000000000000" pitchFamily="2" charset="2"/>
              <a:buNone/>
            </a:pPr>
            <a:r>
              <a:rPr lang="zh-CN" altLang="en-US" sz="4000" dirty="0">
                <a:solidFill>
                  <a:schemeClr val="tx1"/>
                </a:solidFill>
                <a:latin typeface="华文楷体" panose="02010600040101010101" pitchFamily="2" charset="-122"/>
                <a:ea typeface="华文楷体" panose="02010600040101010101" pitchFamily="2" charset="-122"/>
              </a:rPr>
              <a:t>本章结束</a:t>
            </a:r>
            <a:endParaRPr lang="en-US" altLang="zh-CN" sz="2800" dirty="0">
              <a:solidFill>
                <a:schemeClr val="tx1"/>
              </a:solidFill>
              <a:latin typeface="华文楷体" panose="02010600040101010101" pitchFamily="2" charset="-122"/>
              <a:ea typeface="华文楷体" panose="0201060004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90A8FCB-5314-4856-ABCA-A6F854D94C6A}"/>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4ED485D1-3D43-4022-88A1-76CF8DAE454B}"/>
              </a:ext>
            </a:extLst>
          </p:cNvPr>
          <p:cNvSpPr>
            <a:spLocks noGrp="1"/>
          </p:cNvSpPr>
          <p:nvPr>
            <p:ph type="sldNum" sz="quarter" idx="11"/>
          </p:nvPr>
        </p:nvSpPr>
        <p:spPr/>
        <p:txBody>
          <a:bodyPr/>
          <a:lstStyle/>
          <a:p>
            <a:fld id="{8A43780D-5C61-47C7-84FD-DBDC025933FC}" type="slidenum">
              <a:rPr lang="en-US" altLang="zh-CN" smtClean="0"/>
              <a:t>5</a:t>
            </a:fld>
            <a:endParaRPr lang="en-US" altLang="zh-CN"/>
          </a:p>
        </p:txBody>
      </p:sp>
      <p:sp>
        <p:nvSpPr>
          <p:cNvPr id="4" name="Title 1">
            <a:extLst>
              <a:ext uri="{FF2B5EF4-FFF2-40B4-BE49-F238E27FC236}">
                <a16:creationId xmlns:a16="http://schemas.microsoft.com/office/drawing/2014/main" id="{071E68CE-467A-4F44-BBD8-3A7752543FE9}"/>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近邻分类示意图</a:t>
            </a:r>
            <a:endParaRPr lang="en-US" kern="0" dirty="0"/>
          </a:p>
        </p:txBody>
      </p:sp>
      <p:pic>
        <p:nvPicPr>
          <p:cNvPr id="5" name="Content Placeholder 5">
            <a:extLst>
              <a:ext uri="{FF2B5EF4-FFF2-40B4-BE49-F238E27FC236}">
                <a16:creationId xmlns:a16="http://schemas.microsoft.com/office/drawing/2014/main" id="{371FADF3-9EB5-47E4-BF3A-32C31E9483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115609" y="1268450"/>
            <a:ext cx="8385175" cy="3432175"/>
          </a:xfrm>
          <a:prstGeom prst="rect">
            <a:avLst/>
          </a:prstGeom>
        </p:spPr>
      </p:pic>
      <p:sp>
        <p:nvSpPr>
          <p:cNvPr id="6" name="Content Placeholder 2">
            <a:extLst>
              <a:ext uri="{FF2B5EF4-FFF2-40B4-BE49-F238E27FC236}">
                <a16:creationId xmlns:a16="http://schemas.microsoft.com/office/drawing/2014/main" id="{DB549DD4-FA14-4689-A0F2-6C1B68989C87}"/>
              </a:ext>
            </a:extLst>
          </p:cNvPr>
          <p:cNvSpPr txBox="1">
            <a:spLocks/>
          </p:cNvSpPr>
          <p:nvPr/>
        </p:nvSpPr>
        <p:spPr bwMode="auto">
          <a:xfrm>
            <a:off x="1088882" y="4912653"/>
            <a:ext cx="10274337"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r>
              <a:rPr lang="en-US" altLang="zh-CN" sz="2200" dirty="0"/>
              <a:t>k</a:t>
            </a:r>
            <a:r>
              <a:rPr lang="zh-CN" altLang="en-US" sz="2200" dirty="0"/>
              <a:t>近邻分类器中的</a:t>
            </a:r>
            <a:r>
              <a:rPr lang="en-US" altLang="zh-CN" sz="2200" dirty="0"/>
              <a:t>k</a:t>
            </a:r>
            <a:r>
              <a:rPr lang="zh-CN" altLang="en-US" sz="2200" dirty="0"/>
              <a:t>是一个重要参数，当</a:t>
            </a:r>
            <a:r>
              <a:rPr lang="en-US" altLang="zh-CN" sz="2200" dirty="0"/>
              <a:t>k</a:t>
            </a:r>
            <a:r>
              <a:rPr lang="zh-CN" altLang="en-US" sz="2200" dirty="0"/>
              <a:t>取不同值时，分类结果会有显著不同。另一方面，若采用不同的距离计算方式，则找出的“近邻”可能有显著差别，从而也会导致分类结果有显著不同。</a:t>
            </a:r>
          </a:p>
        </p:txBody>
      </p:sp>
    </p:spTree>
    <p:extLst>
      <p:ext uri="{BB962C8B-B14F-4D97-AF65-F5344CB8AC3E}">
        <p14:creationId xmlns:p14="http://schemas.microsoft.com/office/powerpoint/2010/main" val="2693634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8BA1627-1FE5-41BA-87F1-46A3F66FB5B5}"/>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59F37E43-846E-4B36-8291-CED2A2A52D73}"/>
              </a:ext>
            </a:extLst>
          </p:cNvPr>
          <p:cNvSpPr>
            <a:spLocks noGrp="1"/>
          </p:cNvSpPr>
          <p:nvPr>
            <p:ph type="sldNum" sz="quarter" idx="11"/>
          </p:nvPr>
        </p:nvSpPr>
        <p:spPr/>
        <p:txBody>
          <a:bodyPr/>
          <a:lstStyle/>
          <a:p>
            <a:fld id="{8A43780D-5C61-47C7-84FD-DBDC025933FC}" type="slidenum">
              <a:rPr lang="en-US" altLang="zh-CN" smtClean="0"/>
              <a:t>6</a:t>
            </a:fld>
            <a:endParaRPr lang="en-US" altLang="zh-CN"/>
          </a:p>
        </p:txBody>
      </p:sp>
      <p:sp>
        <p:nvSpPr>
          <p:cNvPr id="4" name="Title 1">
            <a:extLst>
              <a:ext uri="{FF2B5EF4-FFF2-40B4-BE49-F238E27FC236}">
                <a16:creationId xmlns:a16="http://schemas.microsoft.com/office/drawing/2014/main" id="{DBC4530C-3B86-4572-B016-21593D35982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139DC2C8-6A65-49B3-BD3F-0DD66D6414F0}"/>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6" name="Content Placeholder 3">
            <a:extLst>
              <a:ext uri="{FF2B5EF4-FFF2-40B4-BE49-F238E27FC236}">
                <a16:creationId xmlns:a16="http://schemas.microsoft.com/office/drawing/2014/main" id="{7C3D2F5D-FAE7-401D-BAAB-CAA8D564F2D8}"/>
              </a:ext>
            </a:extLst>
          </p:cNvPr>
          <p:cNvSpPr txBox="1">
            <a:spLocks/>
          </p:cNvSpPr>
          <p:nvPr/>
        </p:nvSpPr>
        <p:spPr>
          <a:xfrm>
            <a:off x="260350" y="1828800"/>
            <a:ext cx="11561234" cy="44735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暂且假设距离计算是“恰当”的，即能够恰当地找出</a:t>
            </a:r>
            <a:r>
              <a:rPr lang="en-US" altLang="zh-CN" kern="0" dirty="0"/>
              <a:t>k</a:t>
            </a:r>
            <a:r>
              <a:rPr lang="zh-CN" altLang="en-US" kern="0" dirty="0"/>
              <a:t>个近邻，我们来对“最近邻分类器”（</a:t>
            </a:r>
            <a:r>
              <a:rPr lang="en-US" altLang="zh-CN" kern="0" dirty="0"/>
              <a:t>1NN</a:t>
            </a:r>
            <a:r>
              <a:rPr lang="zh-CN" altLang="en-US" kern="0" dirty="0"/>
              <a:t>，即</a:t>
            </a:r>
            <a:r>
              <a:rPr lang="en-US" altLang="zh-CN" kern="0" dirty="0"/>
              <a:t>k=1</a:t>
            </a:r>
            <a:r>
              <a:rPr lang="zh-CN" altLang="en-US" kern="0" dirty="0"/>
              <a:t>）在二分类问题上的性能做一个简单的讨论。给定测试样本   ，若其最近邻样本为   ，则最近邻出错的概率就是   与   类别标记不同的概率，即</a:t>
            </a:r>
          </a:p>
        </p:txBody>
      </p:sp>
      <p:pic>
        <p:nvPicPr>
          <p:cNvPr id="7" name="Picture 10">
            <a:extLst>
              <a:ext uri="{FF2B5EF4-FFF2-40B4-BE49-F238E27FC236}">
                <a16:creationId xmlns:a16="http://schemas.microsoft.com/office/drawing/2014/main" id="{426E4D1F-BC70-468D-9383-C4A82DE25C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49408" y="1228046"/>
            <a:ext cx="1055687" cy="37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4">
            <a:extLst>
              <a:ext uri="{FF2B5EF4-FFF2-40B4-BE49-F238E27FC236}">
                <a16:creationId xmlns:a16="http://schemas.microsoft.com/office/drawing/2014/main" id="{D04CC035-4A66-49A8-AD02-546BA79A96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91568" y="2937696"/>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8CD26D5F-F4F8-4D52-8DD3-1A60466C5E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88444" y="3429000"/>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5">
            <a:extLst>
              <a:ext uri="{FF2B5EF4-FFF2-40B4-BE49-F238E27FC236}">
                <a16:creationId xmlns:a16="http://schemas.microsoft.com/office/drawing/2014/main" id="{C0B65A66-52D7-4751-B201-E10FAE46A13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78566" y="3417888"/>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5">
            <a:extLst>
              <a:ext uri="{FF2B5EF4-FFF2-40B4-BE49-F238E27FC236}">
                <a16:creationId xmlns:a16="http://schemas.microsoft.com/office/drawing/2014/main" id="{FC59054C-C59E-4A6E-BEF1-A6E781D657B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52546" y="2926584"/>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a:extLst>
              <a:ext uri="{FF2B5EF4-FFF2-40B4-BE49-F238E27FC236}">
                <a16:creationId xmlns:a16="http://schemas.microsoft.com/office/drawing/2014/main" id="{421A48F9-0B07-4ED3-B5F7-FE3E01FB82D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56822" y="4261643"/>
            <a:ext cx="523240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190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207D4BC-266E-4FE6-8ABF-29BF205639A0}"/>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63F6AD09-7640-4742-9FB9-4BB059C75504}"/>
              </a:ext>
            </a:extLst>
          </p:cNvPr>
          <p:cNvSpPr>
            <a:spLocks noGrp="1"/>
          </p:cNvSpPr>
          <p:nvPr>
            <p:ph type="sldNum" sz="quarter" idx="11"/>
          </p:nvPr>
        </p:nvSpPr>
        <p:spPr/>
        <p:txBody>
          <a:bodyPr/>
          <a:lstStyle/>
          <a:p>
            <a:fld id="{8A43780D-5C61-47C7-84FD-DBDC025933FC}" type="slidenum">
              <a:rPr lang="en-US" altLang="zh-CN" smtClean="0"/>
              <a:t>7</a:t>
            </a:fld>
            <a:endParaRPr lang="en-US" altLang="zh-CN"/>
          </a:p>
        </p:txBody>
      </p:sp>
      <p:sp>
        <p:nvSpPr>
          <p:cNvPr id="4" name="Title 1">
            <a:extLst>
              <a:ext uri="{FF2B5EF4-FFF2-40B4-BE49-F238E27FC236}">
                <a16:creationId xmlns:a16="http://schemas.microsoft.com/office/drawing/2014/main" id="{7AB3C8A3-DBAE-4320-84A0-8218FD20366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B620A08D-6F93-4037-9BEB-02150E4FE712}"/>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8" name="Content Placeholder 3">
            <a:extLst>
              <a:ext uri="{FF2B5EF4-FFF2-40B4-BE49-F238E27FC236}">
                <a16:creationId xmlns:a16="http://schemas.microsoft.com/office/drawing/2014/main" id="{DE93979C-A2B5-4797-8792-FD9293126264}"/>
              </a:ext>
            </a:extLst>
          </p:cNvPr>
          <p:cNvSpPr txBox="1">
            <a:spLocks/>
          </p:cNvSpPr>
          <p:nvPr/>
        </p:nvSpPr>
        <p:spPr>
          <a:xfrm>
            <a:off x="260349" y="1828800"/>
            <a:ext cx="11811785" cy="4473575"/>
          </a:xfrm>
          <a:prstGeom prst="rect">
            <a:avLst/>
          </a:prstGeom>
        </p:spPr>
        <p:txBody>
          <a:bodyPr rtlCol="0">
            <a:normAutofit fontScale="77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假设样本独立同分布，且对任意   和任意小正整数  ，在   附近  距离范围内总能找到一个训练样本；换言之，对任意测试样本，总能在任意近的范围内找到                                                             中的训练样本</a:t>
            </a:r>
            <a:r>
              <a:rPr lang="en-US" altLang="zh-CN" kern="0" dirty="0"/>
              <a:t>z</a:t>
            </a:r>
            <a:r>
              <a:rPr lang="zh-CN" altLang="en-US" kern="0" dirty="0"/>
              <a:t>。</a:t>
            </a: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令                                          表示贝叶斯最优分类器的结果，有</a:t>
            </a:r>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r>
              <a:rPr lang="zh-CN" altLang="en-US" kern="0" dirty="0"/>
              <a:t>最近邻分类虽简单，但它的泛化错误率不超过贝叶斯最优分类器错误率的两倍！</a:t>
            </a:r>
            <a:endParaRPr lang="en-US" kern="0" dirty="0"/>
          </a:p>
        </p:txBody>
      </p:sp>
      <p:pic>
        <p:nvPicPr>
          <p:cNvPr id="10" name="Picture 8">
            <a:extLst>
              <a:ext uri="{FF2B5EF4-FFF2-40B4-BE49-F238E27FC236}">
                <a16:creationId xmlns:a16="http://schemas.microsoft.com/office/drawing/2014/main" id="{89D8FAEB-EFCE-44B4-946C-57D7FFF9EA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70346" y="1845468"/>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1232D985-F62D-4D45-9772-7BA39487E53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09799" y="1894680"/>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871092AB-20F9-4C7B-8410-A1FA5E18ADE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29276" y="1852530"/>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2">
            <a:extLst>
              <a:ext uri="{FF2B5EF4-FFF2-40B4-BE49-F238E27FC236}">
                <a16:creationId xmlns:a16="http://schemas.microsoft.com/office/drawing/2014/main" id="{0204E0A4-E1D2-45A5-A2DC-7AC0145B686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15316" y="1915318"/>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1">
            <a:extLst>
              <a:ext uri="{FF2B5EF4-FFF2-40B4-BE49-F238E27FC236}">
                <a16:creationId xmlns:a16="http://schemas.microsoft.com/office/drawing/2014/main" id="{173BF08E-F526-4B6E-92A6-47CC732A8F1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359365" y="2198741"/>
            <a:ext cx="2712769" cy="355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5">
            <a:extLst>
              <a:ext uri="{FF2B5EF4-FFF2-40B4-BE49-F238E27FC236}">
                <a16:creationId xmlns:a16="http://schemas.microsoft.com/office/drawing/2014/main" id="{10B10664-7183-4E65-8B9A-A20FFF96F35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36864" y="3121685"/>
            <a:ext cx="2411413"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9">
            <a:extLst>
              <a:ext uri="{FF2B5EF4-FFF2-40B4-BE49-F238E27FC236}">
                <a16:creationId xmlns:a16="http://schemas.microsoft.com/office/drawing/2014/main" id="{FC243ADF-53F9-4F58-8F2B-D742AE18C0C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88774" y="3801136"/>
            <a:ext cx="6661150" cy="155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950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5CA677-A7CA-4FCF-81D4-E1CBF18E7DC6}"/>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CBFE9E0E-75BE-494D-8D74-5E217FA886FC}"/>
              </a:ext>
            </a:extLst>
          </p:cNvPr>
          <p:cNvSpPr>
            <a:spLocks noGrp="1"/>
          </p:cNvSpPr>
          <p:nvPr>
            <p:ph type="sldNum" sz="quarter" idx="11"/>
          </p:nvPr>
        </p:nvSpPr>
        <p:spPr/>
        <p:txBody>
          <a:bodyPr/>
          <a:lstStyle/>
          <a:p>
            <a:fld id="{8A43780D-5C61-47C7-84FD-DBDC025933FC}" type="slidenum">
              <a:rPr lang="en-US" altLang="zh-CN" smtClean="0"/>
              <a:t>8</a:t>
            </a:fld>
            <a:endParaRPr lang="en-US" altLang="zh-CN"/>
          </a:p>
        </p:txBody>
      </p:sp>
      <p:sp>
        <p:nvSpPr>
          <p:cNvPr id="4" name="Title 1">
            <a:extLst>
              <a:ext uri="{FF2B5EF4-FFF2-40B4-BE49-F238E27FC236}">
                <a16:creationId xmlns:a16="http://schemas.microsoft.com/office/drawing/2014/main" id="{8751D588-D2E4-45E3-B782-37C628F00F6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Text Placeholder 2">
            <a:extLst>
              <a:ext uri="{FF2B5EF4-FFF2-40B4-BE49-F238E27FC236}">
                <a16:creationId xmlns:a16="http://schemas.microsoft.com/office/drawing/2014/main" id="{575D8E77-3706-4051-8A79-9C77EBB69F64}"/>
              </a:ext>
            </a:extLst>
          </p:cNvPr>
          <p:cNvSpPr txBox="1">
            <a:spLocks/>
          </p:cNvSpPr>
          <p:nvPr/>
        </p:nvSpPr>
        <p:spPr>
          <a:xfrm>
            <a:off x="866525" y="1316804"/>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维数灾难 </a:t>
            </a:r>
            <a:r>
              <a:rPr lang="en-US" altLang="zh-CN" kern="0" dirty="0"/>
              <a:t>(curse</a:t>
            </a:r>
            <a:r>
              <a:rPr lang="zh-CN" altLang="en-US" kern="0" dirty="0"/>
              <a:t> </a:t>
            </a:r>
            <a:r>
              <a:rPr lang="en-US" altLang="zh-CN" kern="0" dirty="0"/>
              <a:t>of</a:t>
            </a:r>
            <a:r>
              <a:rPr lang="zh-CN" altLang="en-US" kern="0" dirty="0"/>
              <a:t> </a:t>
            </a:r>
            <a:r>
              <a:rPr lang="en-US" altLang="zh-CN" kern="0" dirty="0"/>
              <a:t>dimensionality)</a:t>
            </a:r>
            <a:endParaRPr lang="en-US" kern="0" dirty="0"/>
          </a:p>
        </p:txBody>
      </p:sp>
      <p:sp>
        <p:nvSpPr>
          <p:cNvPr id="6" name="Content Placeholder 3">
            <a:extLst>
              <a:ext uri="{FF2B5EF4-FFF2-40B4-BE49-F238E27FC236}">
                <a16:creationId xmlns:a16="http://schemas.microsoft.com/office/drawing/2014/main" id="{5D828D67-26B6-4485-9A90-4A33704B5189}"/>
              </a:ext>
            </a:extLst>
          </p:cNvPr>
          <p:cNvSpPr txBox="1">
            <a:spLocks/>
          </p:cNvSpPr>
          <p:nvPr/>
        </p:nvSpPr>
        <p:spPr>
          <a:xfrm>
            <a:off x="0" y="1843087"/>
            <a:ext cx="11931650"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sz="2400" kern="0" dirty="0"/>
              <a:t>上述讨论基于一个重要的假设：任意测试样本   附近的任意小的  距离范围内总能找到一个训练样本，即训练样本的采样密度足够大，或称为“密采样”。然而，这个假设在现实任务中通常很难满足：</a:t>
            </a:r>
            <a:endParaRPr lang="en-US" altLang="zh-CN" sz="2400" kern="0" dirty="0"/>
          </a:p>
          <a:p>
            <a:pPr lvl="1"/>
            <a:r>
              <a:rPr lang="zh-CN" altLang="en-US" sz="2000" kern="0" dirty="0"/>
              <a:t>若属性维数为</a:t>
            </a:r>
            <a:r>
              <a:rPr lang="en-US" altLang="zh-CN" sz="2000" kern="0" dirty="0"/>
              <a:t>1</a:t>
            </a:r>
            <a:r>
              <a:rPr lang="zh-CN" altLang="en-US" sz="2000" kern="0" dirty="0"/>
              <a:t>，当  </a:t>
            </a:r>
            <a:r>
              <a:rPr lang="en-US" altLang="zh-CN" sz="2000" kern="0" dirty="0"/>
              <a:t>=0.001</a:t>
            </a:r>
            <a:r>
              <a:rPr lang="zh-CN" altLang="en-US" sz="2000" kern="0" dirty="0"/>
              <a:t>，仅考虑单个属性，则仅需</a:t>
            </a:r>
            <a:r>
              <a:rPr lang="en-US" altLang="zh-CN" sz="2000" kern="0" dirty="0"/>
              <a:t>1000</a:t>
            </a:r>
            <a:r>
              <a:rPr lang="zh-CN" altLang="en-US" sz="2000" kern="0" dirty="0"/>
              <a:t>个样本点平均分布在归一化后的属性取值范围内，即可使得任意测试样本在其附近</a:t>
            </a:r>
            <a:r>
              <a:rPr lang="en-US" altLang="zh-CN" sz="2000" kern="0" dirty="0"/>
              <a:t>0.001</a:t>
            </a:r>
            <a:r>
              <a:rPr lang="zh-CN" altLang="en-US" sz="2000" kern="0" dirty="0"/>
              <a:t>距离范围内总能找到一个训练样本，此时最近邻分类器的错误率不超过贝叶斯最优分类器的错误率的两倍。若属性维数为</a:t>
            </a:r>
            <a:r>
              <a:rPr lang="en-US" altLang="zh-CN" sz="2000" kern="0" dirty="0"/>
              <a:t>20</a:t>
            </a:r>
            <a:r>
              <a:rPr lang="zh-CN" altLang="en-US" sz="2000" kern="0" dirty="0"/>
              <a:t>，若样本满足密采样条件，则至少需要                              个样本。</a:t>
            </a:r>
            <a:endParaRPr lang="en-US" altLang="zh-CN" sz="2000" kern="0" dirty="0"/>
          </a:p>
          <a:p>
            <a:pPr lvl="1"/>
            <a:r>
              <a:rPr lang="zh-CN" altLang="en-US" sz="2000" kern="0" dirty="0"/>
              <a:t>现实应用中属性维数经常成千上万，要满足密采样条件所需的样本数目是无法达到的天文数字。许多学习方法都涉及距离计算，而高维空间会给距离计算带来很大的麻烦，例如当维数很高时甚至连计算内积都不再容易。</a:t>
            </a:r>
            <a:endParaRPr lang="en-US" altLang="zh-CN" sz="2000" kern="0" dirty="0"/>
          </a:p>
          <a:p>
            <a:pPr lvl="1"/>
            <a:r>
              <a:rPr lang="zh-CN" altLang="en-US" sz="2000" kern="0" dirty="0"/>
              <a:t>在高维情形下出现的数据样本稀疏、距离计算困难等问题，是所有机器学习方法共同面临的严重障碍，被称为“维数灾难”。             </a:t>
            </a:r>
            <a:endParaRPr lang="en-US" altLang="zh-CN" sz="2000" kern="0" dirty="0"/>
          </a:p>
        </p:txBody>
      </p:sp>
      <p:pic>
        <p:nvPicPr>
          <p:cNvPr id="7" name="Picture 6">
            <a:extLst>
              <a:ext uri="{FF2B5EF4-FFF2-40B4-BE49-F238E27FC236}">
                <a16:creationId xmlns:a16="http://schemas.microsoft.com/office/drawing/2014/main" id="{5E6619CE-8006-4CC3-863C-D50FE6D6E9D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51717" y="3095321"/>
            <a:ext cx="12065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62D09307-24D3-4F4B-B700-D14ABDCB90E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51717" y="4014787"/>
            <a:ext cx="139858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5210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7DB6DEE-3A35-49F9-8F03-4A1DB9683A25}"/>
              </a:ext>
            </a:extLst>
          </p:cNvPr>
          <p:cNvSpPr>
            <a:spLocks noGrp="1"/>
          </p:cNvSpPr>
          <p:nvPr>
            <p:ph type="dt" sz="half" idx="10"/>
          </p:nvPr>
        </p:nvSpPr>
        <p:spPr/>
        <p:txBody>
          <a:bodyPr/>
          <a:lstStyle/>
          <a:p>
            <a:pPr>
              <a:defRPr/>
            </a:pPr>
            <a:fld id="{475F2974-A565-48EB-BE06-0BED6BD5DC9C}" type="datetime1">
              <a:rPr lang="zh-CN" altLang="en-US" smtClean="0"/>
              <a:t>2021/8/21</a:t>
            </a:fld>
            <a:endParaRPr lang="en-US" altLang="zh-CN" dirty="0"/>
          </a:p>
        </p:txBody>
      </p:sp>
      <p:sp>
        <p:nvSpPr>
          <p:cNvPr id="3" name="灯片编号占位符 2">
            <a:extLst>
              <a:ext uri="{FF2B5EF4-FFF2-40B4-BE49-F238E27FC236}">
                <a16:creationId xmlns:a16="http://schemas.microsoft.com/office/drawing/2014/main" id="{2A819C00-6D8A-4532-9F8A-6BE157E7921E}"/>
              </a:ext>
            </a:extLst>
          </p:cNvPr>
          <p:cNvSpPr>
            <a:spLocks noGrp="1"/>
          </p:cNvSpPr>
          <p:nvPr>
            <p:ph type="sldNum" sz="quarter" idx="11"/>
          </p:nvPr>
        </p:nvSpPr>
        <p:spPr/>
        <p:txBody>
          <a:bodyPr/>
          <a:lstStyle/>
          <a:p>
            <a:fld id="{8A43780D-5C61-47C7-84FD-DBDC025933FC}" type="slidenum">
              <a:rPr lang="en-US" altLang="zh-CN" smtClean="0"/>
              <a:t>9</a:t>
            </a:fld>
            <a:endParaRPr lang="en-US" altLang="zh-CN"/>
          </a:p>
        </p:txBody>
      </p:sp>
      <p:sp>
        <p:nvSpPr>
          <p:cNvPr id="4" name="Title 1">
            <a:extLst>
              <a:ext uri="{FF2B5EF4-FFF2-40B4-BE49-F238E27FC236}">
                <a16:creationId xmlns:a16="http://schemas.microsoft.com/office/drawing/2014/main" id="{6C31DCE0-A6BB-4045-B711-5E86C9E80A9C}"/>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Content Placeholder 2">
            <a:extLst>
              <a:ext uri="{FF2B5EF4-FFF2-40B4-BE49-F238E27FC236}">
                <a16:creationId xmlns:a16="http://schemas.microsoft.com/office/drawing/2014/main" id="{BEEFE7BD-CB98-4264-92EF-409213034E21}"/>
              </a:ext>
            </a:extLst>
          </p:cNvPr>
          <p:cNvSpPr txBox="1">
            <a:spLocks/>
          </p:cNvSpPr>
          <p:nvPr/>
        </p:nvSpPr>
        <p:spPr>
          <a:xfrm>
            <a:off x="260349" y="1158875"/>
            <a:ext cx="11709043"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endParaRPr lang="zh-CN" altLang="en-US" kern="0"/>
          </a:p>
          <a:p>
            <a:pPr indent="-358775"/>
            <a:r>
              <a:rPr lang="zh-CN" altLang="en-US" kern="0"/>
              <a:t>缓解维数灾难的一个重要途径是降维</a:t>
            </a:r>
            <a:r>
              <a:rPr lang="en-US" altLang="zh-CN" kern="0"/>
              <a:t>(dimension</a:t>
            </a:r>
            <a:r>
              <a:rPr lang="zh-CN" altLang="en-US" kern="0"/>
              <a:t> </a:t>
            </a:r>
            <a:r>
              <a:rPr lang="en-US" altLang="zh-CN" kern="0"/>
              <a:t>reduction)</a:t>
            </a:r>
          </a:p>
          <a:p>
            <a:pPr lvl="1" indent="-358775"/>
            <a:r>
              <a:rPr lang="zh-CN" altLang="en-US" kern="0"/>
              <a:t>即通过某种数学变换，将原始高维属性空间转变为一个低维“子空间” </a:t>
            </a:r>
            <a:r>
              <a:rPr lang="en-US" altLang="zh-CN" kern="0"/>
              <a:t>(subspace)</a:t>
            </a:r>
            <a:r>
              <a:rPr lang="zh-CN" altLang="en-US" kern="0"/>
              <a:t>，在这个子空间中样本密度大幅度提高，距离计算也变得更为容易。</a:t>
            </a:r>
            <a:endParaRPr lang="zh-CN" altLang="en-US" kern="0" dirty="0"/>
          </a:p>
        </p:txBody>
      </p:sp>
      <p:pic>
        <p:nvPicPr>
          <p:cNvPr id="6" name="Picture 5">
            <a:extLst>
              <a:ext uri="{FF2B5EF4-FFF2-40B4-BE49-F238E27FC236}">
                <a16:creationId xmlns:a16="http://schemas.microsoft.com/office/drawing/2014/main" id="{67CB4090-1AC6-43AD-AC1D-12F23D1A5B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75250" y="3624263"/>
            <a:ext cx="4769473" cy="216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a:extLst>
              <a:ext uri="{FF2B5EF4-FFF2-40B4-BE49-F238E27FC236}">
                <a16:creationId xmlns:a16="http://schemas.microsoft.com/office/drawing/2014/main" id="{2F929471-18FA-4EF0-936E-3AAB8143BC52}"/>
              </a:ext>
            </a:extLst>
          </p:cNvPr>
          <p:cNvSpPr txBox="1">
            <a:spLocks/>
          </p:cNvSpPr>
          <p:nvPr/>
        </p:nvSpPr>
        <p:spPr bwMode="auto">
          <a:xfrm>
            <a:off x="222608" y="3631914"/>
            <a:ext cx="5219700" cy="285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685800" indent="-358775">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endParaRPr lang="de-DE" altLang="zh-CN" sz="2200" dirty="0"/>
          </a:p>
          <a:p>
            <a:pPr>
              <a:lnSpc>
                <a:spcPct val="90000"/>
              </a:lnSpc>
              <a:spcBef>
                <a:spcPts val="1000"/>
              </a:spcBef>
              <a:buClr>
                <a:schemeClr val="accent1"/>
              </a:buClr>
              <a:buSzPct val="100000"/>
              <a:buFont typeface="Wingdings" panose="05000000000000000000" pitchFamily="2" charset="2"/>
              <a:buChar char="p"/>
            </a:pPr>
            <a:r>
              <a:rPr lang="de-DE" altLang="en-US" sz="2200" dirty="0"/>
              <a:t>为什么能进行降维？</a:t>
            </a:r>
            <a:endParaRPr lang="de-DE" altLang="zh-CN" sz="2200" dirty="0"/>
          </a:p>
          <a:p>
            <a:pPr lvl="1">
              <a:lnSpc>
                <a:spcPct val="90000"/>
              </a:lnSpc>
              <a:spcBef>
                <a:spcPts val="500"/>
              </a:spcBef>
              <a:buClr>
                <a:schemeClr val="accent1"/>
              </a:buClr>
              <a:buFont typeface="Wingdings" panose="05000000000000000000" pitchFamily="2" charset="2"/>
              <a:buChar char="l"/>
            </a:pPr>
            <a:r>
              <a:rPr lang="zh-CN" altLang="de-DE" sz="2000" dirty="0"/>
              <a:t>数据样本虽然是高维的，但与学习任务</a:t>
            </a:r>
            <a:r>
              <a:rPr lang="de-DE" altLang="zh-CN" sz="2000" dirty="0"/>
              <a:t>                                      </a:t>
            </a:r>
            <a:r>
              <a:rPr lang="zh-CN" altLang="de-DE" sz="2000" dirty="0"/>
              <a:t>密切相关的也许仅是某个低维分布，                                       即高维空间中的一个</a:t>
            </a:r>
            <a:r>
              <a:rPr lang="zh-CN" altLang="de-DE" sz="2000" dirty="0">
                <a:solidFill>
                  <a:srgbClr val="FF0000"/>
                </a:solidFill>
              </a:rPr>
              <a:t>低维</a:t>
            </a:r>
            <a:r>
              <a:rPr lang="de-DE" altLang="zh-CN" sz="2000" dirty="0">
                <a:solidFill>
                  <a:srgbClr val="FF0000"/>
                </a:solidFill>
              </a:rPr>
              <a:t>“</a:t>
            </a:r>
            <a:r>
              <a:rPr lang="zh-CN" altLang="de-DE" sz="2000" dirty="0">
                <a:solidFill>
                  <a:srgbClr val="FF0000"/>
                </a:solidFill>
              </a:rPr>
              <a:t>嵌入</a:t>
            </a:r>
            <a:r>
              <a:rPr lang="de-DE" altLang="zh-CN" sz="2000" dirty="0">
                <a:solidFill>
                  <a:srgbClr val="FF0000"/>
                </a:solidFill>
              </a:rPr>
              <a:t>”                             (embedding)</a:t>
            </a:r>
            <a:r>
              <a:rPr lang="zh-CN" altLang="de-DE" sz="2000" dirty="0"/>
              <a:t>，因而可以对数据                                                进行有效的降维。</a:t>
            </a:r>
            <a:endParaRPr lang="de-DE" altLang="zh-CN" sz="2000" dirty="0"/>
          </a:p>
          <a:p>
            <a:pPr>
              <a:lnSpc>
                <a:spcPct val="90000"/>
              </a:lnSpc>
              <a:spcBef>
                <a:spcPts val="1000"/>
              </a:spcBef>
              <a:buClr>
                <a:schemeClr val="accent1"/>
              </a:buClr>
              <a:buSzPct val="100000"/>
              <a:buFont typeface="Wingdings" panose="05000000000000000000" pitchFamily="2" charset="2"/>
              <a:buChar char="p"/>
            </a:pPr>
            <a:endParaRPr lang="de-DE" altLang="en-US" sz="2200" dirty="0"/>
          </a:p>
        </p:txBody>
      </p:sp>
    </p:spTree>
    <p:extLst>
      <p:ext uri="{BB962C8B-B14F-4D97-AF65-F5344CB8AC3E}">
        <p14:creationId xmlns:p14="http://schemas.microsoft.com/office/powerpoint/2010/main" val="19199647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Corb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spDef>
    <a:ln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1-网络安全基础</Template>
  <TotalTime>5781</TotalTime>
  <Words>3093</Words>
  <Application>Microsoft Office PowerPoint</Application>
  <PresentationFormat>宽屏</PresentationFormat>
  <Paragraphs>320</Paragraphs>
  <Slides>41</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41</vt:i4>
      </vt:variant>
    </vt:vector>
  </HeadingPairs>
  <TitlesOfParts>
    <vt:vector size="49" baseType="lpstr">
      <vt:lpstr>华文楷体</vt:lpstr>
      <vt:lpstr>Arial</vt:lpstr>
      <vt:lpstr>Calibri</vt:lpstr>
      <vt:lpstr>Corbel</vt:lpstr>
      <vt:lpstr>Times New Roman</vt:lpstr>
      <vt:lpstr>Verdana</vt:lpstr>
      <vt:lpstr>Wingdings</vt:lpstr>
      <vt:lpstr>Profile</vt:lpstr>
      <vt:lpstr>机器学习</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Guangdong University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机器学习</dc:title>
  <dc:creator>曾碧</dc:creator>
  <cp:lastModifiedBy>镇涛 林</cp:lastModifiedBy>
  <cp:revision>309</cp:revision>
  <dcterms:created xsi:type="dcterms:W3CDTF">2019-11-13T01:37:00Z</dcterms:created>
  <dcterms:modified xsi:type="dcterms:W3CDTF">2021-08-21T06:48:03Z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2052-11.1.0.9198</vt:lpwstr>
  </property>
</Properties>
</file>